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72" r:id="rId2"/>
    <p:sldId id="259" r:id="rId3"/>
    <p:sldId id="280" r:id="rId4"/>
    <p:sldId id="262" r:id="rId5"/>
    <p:sldId id="263" r:id="rId6"/>
    <p:sldId id="275" r:id="rId7"/>
    <p:sldId id="260" r:id="rId8"/>
    <p:sldId id="282" r:id="rId9"/>
    <p:sldId id="281" r:id="rId10"/>
    <p:sldId id="265" r:id="rId11"/>
    <p:sldId id="283" r:id="rId12"/>
    <p:sldId id="284" r:id="rId13"/>
    <p:sldId id="286" r:id="rId14"/>
    <p:sldId id="285" r:id="rId15"/>
    <p:sldId id="287" r:id="rId16"/>
    <p:sldId id="276" r:id="rId17"/>
    <p:sldId id="266" r:id="rId18"/>
    <p:sldId id="288" r:id="rId19"/>
    <p:sldId id="289" r:id="rId20"/>
    <p:sldId id="291" r:id="rId21"/>
    <p:sldId id="277" r:id="rId22"/>
    <p:sldId id="279" r:id="rId2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5" autoAdjust="0"/>
    <p:restoredTop sz="94715" autoAdjust="0"/>
  </p:normalViewPr>
  <p:slideViewPr>
    <p:cSldViewPr snapToGrid="0" snapToObjects="1">
      <p:cViewPr>
        <p:scale>
          <a:sx n="100" d="100"/>
          <a:sy n="100" d="100"/>
        </p:scale>
        <p:origin x="-296" y="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E19560D-7BF0-9F49-9452-8519D5D5DC78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3ED47CD-A206-DF4B-9D37-41E673BB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434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6B130C-DA2F-DB41-B990-39936017313F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C13072-3A8B-E04E-A84C-F9BD7BF3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024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13072-3A8B-E04E-A84C-F9BD7BF36A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32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B4D78-760A-4605-85EE-1F9044422FBD}" type="datetime1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F2844-CFB4-DF49-8B51-7060F197F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79743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995F5-6D78-48C7-AA81-DE43C5E5C1F5}" type="datetime1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A2E8C-EC97-E041-B692-4395EDF2A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9953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B92AF-7A9C-4A87-98C1-C57AAD758092}" type="datetime1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FE40A-AB0E-3648-8B51-021F0293E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8707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953EB-6A52-4FFB-92CB-B04A6B7770F2}" type="datetime1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741F6-DBB2-6D4E-9B96-EB36D25E0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856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F9DBB-D5DE-41EE-A7E9-1513A39C6F0A}" type="datetime1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B2D99-747B-BB4E-B848-731AC2628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3150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45F55-2DC4-4E04-840F-FA9A691907A8}" type="datetime1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BD66A-B699-0948-B60A-CAF7B781D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51587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EEA90-EAD1-49AD-94E1-6D5A4B47FDC2}" type="datetime1">
              <a:rPr lang="en-US" smtClean="0"/>
              <a:t>6/23/2014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C6739-68C2-E141-8F92-BF8CA1CD8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801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95D5A-FF85-472E-BF18-09A4F8AFAC41}" type="datetime1">
              <a:rPr lang="en-US" smtClean="0"/>
              <a:t>6/23/2014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130C9-02BC-3A4F-AAE1-B15317D28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489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69FDE-6B99-48CE-BA55-66D41992028D}" type="datetime1">
              <a:rPr lang="en-US" smtClean="0"/>
              <a:t>6/23/2014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AEFA2-FC09-504E-9815-9B66B64A1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98816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8E567-EEF0-4604-822F-54B82B765A7A}" type="datetime1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DC749-0369-9240-A42A-2EC1AECAF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5870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AA0E0-1420-4BFA-AAA7-EF2DBF286DC2}" type="datetime1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33989-949D-394A-991A-D9AFEDD43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80886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DDAA836-24C7-4E5D-9812-85A0AD372015}" type="datetime1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FEBD761-50C7-4B48-8568-C721FBF1A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n.com/video/?/video/bestoftv/2011/08/18/exp.am.resume.red.flags.cnn" TargetMode="External"/><Relationship Id="rId2" Type="http://schemas.openxmlformats.org/officeDocument/2006/relationships/hyperlink" Target="http://mamjobsnetwork.org/articles/interviewing-dos-and-donts-a-video-about-some-of-the-basics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 bwMode="auto">
          <a:xfrm>
            <a:off x="1036744" y="1919812"/>
            <a:ext cx="6722956" cy="3207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400" i="1" dirty="0" smtClean="0">
                <a:latin typeface="+mj-lt"/>
              </a:rPr>
              <a:t>Interviewing Skills</a:t>
            </a:r>
            <a:endParaRPr lang="en-US" sz="5400" i="1" kern="1200" dirty="0">
              <a:latin typeface="+mj-lt"/>
            </a:endParaRPr>
          </a:p>
          <a:p>
            <a:endParaRPr lang="en-US" kern="1200" dirty="0"/>
          </a:p>
        </p:txBody>
      </p:sp>
      <p:sp>
        <p:nvSpPr>
          <p:cNvPr id="3" name="Title 5"/>
          <p:cNvSpPr>
            <a:spLocks noGrp="1"/>
          </p:cNvSpPr>
          <p:nvPr/>
        </p:nvSpPr>
        <p:spPr bwMode="auto">
          <a:xfrm>
            <a:off x="488934" y="571500"/>
            <a:ext cx="5327860" cy="1435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600" i="1" kern="1200" dirty="0" smtClean="0"/>
              <a:t>Employment Certification Program</a:t>
            </a:r>
            <a:endParaRPr lang="en-US" sz="3600" i="1" kern="1200" dirty="0"/>
          </a:p>
        </p:txBody>
      </p:sp>
      <p:sp>
        <p:nvSpPr>
          <p:cNvPr id="4" name="TextBox 3"/>
          <p:cNvSpPr txBox="1"/>
          <p:nvPr/>
        </p:nvSpPr>
        <p:spPr>
          <a:xfrm>
            <a:off x="693844" y="5786963"/>
            <a:ext cx="2116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u="sng" dirty="0" smtClean="0"/>
              <a:t>Workshop 5</a:t>
            </a:r>
            <a:endParaRPr lang="en-US" sz="2400" i="1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TextBox 5"/>
          <p:cNvSpPr txBox="1"/>
          <p:nvPr/>
        </p:nvSpPr>
        <p:spPr>
          <a:xfrm>
            <a:off x="693844" y="6252031"/>
            <a:ext cx="35528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800" dirty="0"/>
              <a:t>Copyright © </a:t>
            </a:r>
            <a:r>
              <a:rPr lang="en-US" sz="800" dirty="0" smtClean="0"/>
              <a:t>2014 by Memorial Assistance Ministries. All </a:t>
            </a:r>
            <a:r>
              <a:rPr lang="en-US" sz="800" dirty="0"/>
              <a:t>rights reserved.</a:t>
            </a:r>
            <a:endParaRPr lang="en-US" sz="800" i="1" dirty="0"/>
          </a:p>
        </p:txBody>
      </p:sp>
    </p:spTree>
    <p:extLst>
      <p:ext uri="{BB962C8B-B14F-4D97-AF65-F5344CB8AC3E}">
        <p14:creationId xmlns:p14="http://schemas.microsoft.com/office/powerpoint/2010/main" val="18515922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825500" y="673894"/>
            <a:ext cx="4495800" cy="1128713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600" i="1" dirty="0" smtClean="0">
                <a:solidFill>
                  <a:srgbClr val="221E1F"/>
                </a:solidFill>
              </a:rPr>
              <a:t>Interviewing Hints</a:t>
            </a:r>
            <a:endParaRPr lang="en-US" sz="3600" i="1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825500" y="1897857"/>
            <a:ext cx="7899400" cy="421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1800" dirty="0"/>
              <a:t>Remember it is NOT about what they can do for you.  </a:t>
            </a:r>
            <a:r>
              <a:rPr lang="en-US" sz="1800" dirty="0" smtClean="0"/>
              <a:t>It’</a:t>
            </a:r>
            <a:r>
              <a:rPr lang="en-US" altLang="ja-JP" sz="1800" dirty="0" smtClean="0"/>
              <a:t>s </a:t>
            </a:r>
            <a:r>
              <a:rPr lang="en-US" altLang="ja-JP" sz="1800" dirty="0"/>
              <a:t>about what YOU can </a:t>
            </a:r>
            <a:endParaRPr lang="en-US" altLang="ja-JP" sz="1800" dirty="0" smtClean="0"/>
          </a:p>
          <a:p>
            <a:pPr eaLnBrk="1" hangingPunct="1"/>
            <a:r>
              <a:rPr lang="en-US" altLang="ja-JP" sz="1800" dirty="0" smtClean="0"/>
              <a:t>do </a:t>
            </a:r>
            <a:r>
              <a:rPr lang="en-US" altLang="ja-JP" sz="1800" dirty="0"/>
              <a:t>for THEM.</a:t>
            </a:r>
          </a:p>
          <a:p>
            <a:pPr eaLnBrk="1" hangingPunct="1"/>
            <a:r>
              <a:rPr lang="en-US" sz="1800" dirty="0"/>
              <a:t>In this market there are multiple applicants for any job – your challenge is to convince them you are the best one – you are selling yourself.</a:t>
            </a:r>
          </a:p>
          <a:p>
            <a:pPr eaLnBrk="1" hangingPunct="1"/>
            <a:r>
              <a:rPr lang="en-US" sz="1800" dirty="0"/>
              <a:t>You do so by demonstrating, not just saying, but DEMONSRATING an interest in the Company and in the job</a:t>
            </a:r>
            <a:r>
              <a:rPr lang="en-US" sz="1800" dirty="0" smtClean="0"/>
              <a:t>. Enthusiasm and confidence will set you apart from other candidates.</a:t>
            </a:r>
            <a:endParaRPr lang="en-US" sz="1800" dirty="0"/>
          </a:p>
          <a:p>
            <a:pPr eaLnBrk="1" hangingPunct="1"/>
            <a:r>
              <a:rPr lang="en-US" sz="2000" dirty="0" smtClean="0">
                <a:latin typeface="Arial" charset="0"/>
              </a:rPr>
              <a:t>Do’s and Don’ts</a:t>
            </a:r>
            <a:endParaRPr lang="en-US" sz="2000" dirty="0" smtClean="0">
              <a:latin typeface="Arial" charset="0"/>
              <a:hlinkClick r:id="rId2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latin typeface="Arial" charset="0"/>
                <a:hlinkClick r:id="rId2"/>
              </a:rPr>
              <a:t>http</a:t>
            </a:r>
            <a:r>
              <a:rPr lang="en-US" sz="2000" dirty="0">
                <a:latin typeface="Arial" charset="0"/>
                <a:hlinkClick r:id="rId2"/>
              </a:rPr>
              <a:t>://mamjobsnetwork.org/articles/interviewing-dos-and-donts-a-video-about-some-of-the-basics</a:t>
            </a:r>
            <a:r>
              <a:rPr lang="en-US" sz="2000" dirty="0" smtClean="0">
                <a:latin typeface="Arial" charset="0"/>
                <a:hlinkClick r:id="rId2"/>
              </a:rPr>
              <a:t>/</a:t>
            </a:r>
            <a:endParaRPr lang="en-US" sz="2000" dirty="0" smtClean="0">
              <a:latin typeface="Arial" charset="0"/>
            </a:endParaRPr>
          </a:p>
          <a:p>
            <a:pPr eaLnBrk="1" hangingPunct="1"/>
            <a:r>
              <a:rPr lang="en-US" sz="2000" dirty="0" smtClean="0">
                <a:latin typeface="Arial" charset="0"/>
              </a:rPr>
              <a:t>Resume Red Flags</a:t>
            </a:r>
          </a:p>
          <a:p>
            <a:pPr marL="0" indent="0" eaLnBrk="1" hangingPunct="1">
              <a:buNone/>
            </a:pPr>
            <a:r>
              <a:rPr lang="en-US" sz="2000" dirty="0">
                <a:latin typeface="Arial" charset="0"/>
                <a:hlinkClick r:id="rId3"/>
              </a:rPr>
              <a:t>http://www.cnn.com/video/data/2.0/video/bestoftv/2011/08/18/exp.am.resume.red.flags.cnn.html</a:t>
            </a:r>
            <a:endParaRPr lang="en-US" sz="2000" dirty="0">
              <a:latin typeface="Arial" charset="0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latin typeface="Arial" charset="0"/>
              </a:rPr>
              <a:t>	</a:t>
            </a:r>
          </a:p>
          <a:p>
            <a:pPr eaLnBrk="1" hangingPunct="1"/>
            <a:endParaRPr lang="en-US" sz="2800" dirty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800" dirty="0">
              <a:latin typeface="Arial" charset="0"/>
            </a:endParaRPr>
          </a:p>
          <a:p>
            <a:pPr eaLnBrk="1" hangingPunct="1"/>
            <a:endParaRPr lang="en-US" sz="2800" dirty="0">
              <a:latin typeface="Arial" charset="0"/>
            </a:endParaRPr>
          </a:p>
          <a:p>
            <a:pPr eaLnBrk="1" hangingPunct="1"/>
            <a:endParaRPr lang="en-US" sz="2800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17600" y="5462369"/>
            <a:ext cx="4406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280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749300" y="176213"/>
            <a:ext cx="4495800" cy="1524000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600" i="1" dirty="0" smtClean="0">
                <a:solidFill>
                  <a:srgbClr val="221E1F"/>
                </a:solidFill>
              </a:rPr>
              <a:t>Preparing for the Interview</a:t>
            </a:r>
            <a:endParaRPr lang="en-US" sz="3600" i="1" dirty="0"/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825500" y="1700213"/>
            <a:ext cx="8102600" cy="49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800" dirty="0"/>
              <a:t>Research the Company on the </a:t>
            </a:r>
            <a:r>
              <a:rPr lang="en-US" sz="1800" dirty="0" smtClean="0"/>
              <a:t>Internet </a:t>
            </a:r>
            <a:r>
              <a:rPr lang="en-US" sz="1800" dirty="0"/>
              <a:t>and </a:t>
            </a:r>
            <a:r>
              <a:rPr lang="en-US" sz="1800" dirty="0" smtClean="0"/>
              <a:t>demonstrate your knowledge about </a:t>
            </a:r>
            <a:r>
              <a:rPr lang="en-US" sz="1800" dirty="0"/>
              <a:t>and interest in what they do</a:t>
            </a:r>
            <a:r>
              <a:rPr lang="en-US" sz="1800" dirty="0" smtClean="0"/>
              <a:t>. (Many will ask if you’ve looked at the website, do it.)</a:t>
            </a:r>
            <a:endParaRPr lang="en-US" sz="1800" dirty="0"/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Have questions to ask about the Company and the job at the appropriate time – show interest.</a:t>
            </a:r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Don’</a:t>
            </a:r>
            <a:r>
              <a:rPr lang="en-US" altLang="ja-JP" sz="1800" dirty="0" smtClean="0"/>
              <a:t>t </a:t>
            </a:r>
            <a:r>
              <a:rPr lang="en-US" altLang="ja-JP" sz="1800" dirty="0"/>
              <a:t>ask inappropriate questions of a personal nature. </a:t>
            </a:r>
            <a:r>
              <a:rPr lang="en-US" altLang="ja-JP" sz="1800" dirty="0" smtClean="0"/>
              <a:t>(Inappropriate: how much do you make? Appropriate: Can you tell me what brought you to [ABC Company]?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291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914400" y="628649"/>
            <a:ext cx="4495800" cy="1166813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600" i="1" dirty="0" smtClean="0">
                <a:solidFill>
                  <a:srgbClr val="221E1F"/>
                </a:solidFill>
              </a:rPr>
              <a:t>Interview Questions?</a:t>
            </a:r>
            <a:endParaRPr lang="en-US" sz="3600" i="1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914400" y="1700212"/>
            <a:ext cx="6715125" cy="470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1800" dirty="0"/>
              <a:t>Answer ALL questions </a:t>
            </a:r>
            <a:r>
              <a:rPr lang="en-US" sz="1800" dirty="0" smtClean="0"/>
              <a:t>honestly, you </a:t>
            </a:r>
            <a:r>
              <a:rPr lang="en-US" sz="1800" dirty="0"/>
              <a:t>may be asked the same question on a second interview.  If you answered honestly the </a:t>
            </a:r>
            <a:r>
              <a:rPr lang="en-US" sz="1800" dirty="0" smtClean="0"/>
              <a:t>first </a:t>
            </a:r>
            <a:r>
              <a:rPr lang="en-US" sz="1800" dirty="0"/>
              <a:t>time you </a:t>
            </a:r>
            <a:r>
              <a:rPr lang="en-US" sz="1800" dirty="0" smtClean="0"/>
              <a:t>won’</a:t>
            </a:r>
            <a:r>
              <a:rPr lang="en-US" altLang="ja-JP" sz="1800" dirty="0" smtClean="0"/>
              <a:t>t </a:t>
            </a:r>
            <a:r>
              <a:rPr lang="en-US" altLang="ja-JP" sz="1800" dirty="0"/>
              <a:t>have to think </a:t>
            </a:r>
            <a:r>
              <a:rPr lang="en-US" altLang="ja-JP" sz="1800" dirty="0" smtClean="0"/>
              <a:t>about the “right” answer the next </a:t>
            </a:r>
            <a:r>
              <a:rPr lang="en-US" altLang="ja-JP" sz="1800" dirty="0"/>
              <a:t>time</a:t>
            </a:r>
            <a:r>
              <a:rPr lang="en-US" altLang="ja-JP" sz="1800" dirty="0" smtClean="0"/>
              <a:t>.</a:t>
            </a:r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sz="1800" dirty="0"/>
              <a:t>If you </a:t>
            </a:r>
            <a:r>
              <a:rPr lang="en-US" sz="1800" dirty="0" smtClean="0"/>
              <a:t>don’</a:t>
            </a:r>
            <a:r>
              <a:rPr lang="en-US" altLang="ja-JP" sz="1800" dirty="0" smtClean="0"/>
              <a:t>t </a:t>
            </a:r>
            <a:r>
              <a:rPr lang="en-US" altLang="ja-JP" sz="1800" dirty="0"/>
              <a:t>know the answer say so, but also say you will find out and get back to them</a:t>
            </a:r>
            <a:r>
              <a:rPr lang="en-US" altLang="ja-JP" sz="1800" dirty="0" smtClean="0"/>
              <a:t>.</a:t>
            </a:r>
          </a:p>
          <a:p>
            <a:pPr marL="0" indent="0" eaLnBrk="1" hangingPunct="1">
              <a:buNone/>
            </a:pPr>
            <a:endParaRPr lang="en-US" sz="800" dirty="0"/>
          </a:p>
          <a:p>
            <a:pPr eaLnBrk="1" hangingPunct="1"/>
            <a:r>
              <a:rPr lang="en-US" sz="1800" dirty="0" smtClean="0"/>
              <a:t>Don’</a:t>
            </a:r>
            <a:r>
              <a:rPr lang="en-US" altLang="ja-JP" sz="1800" dirty="0" smtClean="0"/>
              <a:t>t </a:t>
            </a:r>
            <a:r>
              <a:rPr lang="en-US" altLang="ja-JP" sz="1800" dirty="0"/>
              <a:t>ask about compensation or benefits right away – remember you </a:t>
            </a:r>
            <a:r>
              <a:rPr lang="en-US" altLang="ja-JP" sz="1800" dirty="0" smtClean="0"/>
              <a:t>haven’t </a:t>
            </a:r>
            <a:r>
              <a:rPr lang="en-US" altLang="ja-JP" sz="1800" dirty="0"/>
              <a:t>sold yourself yet.</a:t>
            </a:r>
          </a:p>
          <a:p>
            <a:pPr eaLnBrk="1" hangingPunct="1">
              <a:buFontTx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71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815975" y="716756"/>
            <a:ext cx="4495800" cy="788988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600" i="1" dirty="0" smtClean="0">
                <a:solidFill>
                  <a:srgbClr val="221E1F"/>
                </a:solidFill>
              </a:rPr>
              <a:t>The Interview </a:t>
            </a:r>
          </a:p>
          <a:p>
            <a:pPr algn="l"/>
            <a:endParaRPr lang="en-US" sz="3600" dirty="0"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15975" y="1258094"/>
            <a:ext cx="6197600" cy="135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anchor="ctr"/>
          <a:lstStyle/>
          <a:p>
            <a:pPr eaLnBrk="1" hangingPunct="1"/>
            <a:r>
              <a:rPr lang="en-US" sz="2000" u="sng" kern="1200" dirty="0" smtClean="0">
                <a:solidFill>
                  <a:srgbClr val="000000"/>
                </a:solidFill>
                <a:latin typeface="+mn-lt"/>
              </a:rPr>
              <a:t>Be sure you can answer these questions:</a:t>
            </a:r>
            <a:endParaRPr lang="en-US" sz="2000" u="sng" kern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660400" y="2710656"/>
            <a:ext cx="7159625" cy="371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1800" dirty="0" smtClean="0">
                <a:cs typeface="+mn-cs"/>
              </a:rPr>
              <a:t>Are you able to consistently work these hours?</a:t>
            </a:r>
          </a:p>
          <a:p>
            <a:pPr marL="0" indent="0" eaLnBrk="1" hangingPunct="1">
              <a:buNone/>
              <a:defRPr/>
            </a:pPr>
            <a:endParaRPr lang="en-US" sz="1800" dirty="0">
              <a:cs typeface="+mn-cs"/>
            </a:endParaRPr>
          </a:p>
          <a:p>
            <a:pPr eaLnBrk="1" hangingPunct="1">
              <a:defRPr/>
            </a:pPr>
            <a:r>
              <a:rPr lang="en-US" sz="1800" dirty="0">
                <a:cs typeface="+mn-cs"/>
              </a:rPr>
              <a:t>Do you have a means of getting to </a:t>
            </a:r>
            <a:r>
              <a:rPr lang="en-US" sz="1800" dirty="0" smtClean="0">
                <a:cs typeface="+mn-cs"/>
              </a:rPr>
              <a:t>work for all days and hours scheduled?</a:t>
            </a:r>
            <a:endParaRPr lang="en-US" sz="1800" dirty="0"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sz="1800" dirty="0">
              <a:cs typeface="+mn-cs"/>
            </a:endParaRPr>
          </a:p>
          <a:p>
            <a:pPr eaLnBrk="1" hangingPunct="1">
              <a:defRPr/>
            </a:pPr>
            <a:r>
              <a:rPr lang="en-US" sz="1800" dirty="0" smtClean="0">
                <a:cs typeface="+mn-cs"/>
              </a:rPr>
              <a:t>Note</a:t>
            </a:r>
            <a:r>
              <a:rPr lang="en-US" sz="1800" dirty="0">
                <a:cs typeface="+mn-cs"/>
              </a:rPr>
              <a:t>:  Companies that do medicals and drug screening should do these Post-Offer. </a:t>
            </a:r>
            <a:endParaRPr lang="en-US" sz="1800" dirty="0" smtClean="0"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550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685800" y="611981"/>
            <a:ext cx="3797300" cy="788988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600" i="1" dirty="0" smtClean="0">
                <a:solidFill>
                  <a:srgbClr val="221E1F"/>
                </a:solidFill>
              </a:rPr>
              <a:t>The Interview… </a:t>
            </a:r>
          </a:p>
          <a:p>
            <a:pPr algn="l"/>
            <a:endParaRPr lang="en-US" sz="3600" dirty="0">
              <a:latin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12801" y="1205707"/>
            <a:ext cx="7010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anchor="ctr"/>
          <a:lstStyle/>
          <a:p>
            <a:pPr eaLnBrk="1" hangingPunct="1"/>
            <a:r>
              <a:rPr lang="en-US" sz="2000" kern="1200" dirty="0">
                <a:latin typeface="+mn-lt"/>
              </a:rPr>
              <a:t>Questions they </a:t>
            </a:r>
            <a:r>
              <a:rPr lang="en-US" sz="2000" kern="1200" dirty="0" smtClean="0">
                <a:latin typeface="+mn-lt"/>
              </a:rPr>
              <a:t>can</a:t>
            </a:r>
            <a:r>
              <a:rPr lang="en-US" sz="2000" dirty="0" smtClean="0">
                <a:latin typeface="+mn-lt"/>
              </a:rPr>
              <a:t>’</a:t>
            </a:r>
            <a:r>
              <a:rPr lang="en-US" altLang="ja-JP" sz="2000" kern="1200" dirty="0" smtClean="0">
                <a:latin typeface="+mn-lt"/>
              </a:rPr>
              <a:t>t </a:t>
            </a:r>
            <a:r>
              <a:rPr lang="en-US" altLang="ja-JP" sz="2000" kern="1200" dirty="0">
                <a:latin typeface="+mn-lt"/>
              </a:rPr>
              <a:t>legally ask you</a:t>
            </a:r>
            <a:r>
              <a:rPr lang="en-US" altLang="ja-JP" sz="2000" kern="1200" dirty="0" smtClean="0">
                <a:latin typeface="+mn-lt"/>
              </a:rPr>
              <a:t>. </a:t>
            </a:r>
            <a:r>
              <a:rPr lang="en-US" sz="2000" kern="1200" dirty="0" smtClean="0">
                <a:latin typeface="+mn-lt"/>
              </a:rPr>
              <a:t>(</a:t>
            </a:r>
            <a:r>
              <a:rPr lang="en-US" sz="2000" kern="1200" dirty="0">
                <a:latin typeface="+mn-lt"/>
              </a:rPr>
              <a:t>So don</a:t>
            </a:r>
            <a:r>
              <a:rPr lang="ja-JP" altLang="en-US" sz="2000" kern="1200" dirty="0">
                <a:latin typeface="+mn-lt"/>
              </a:rPr>
              <a:t>’</a:t>
            </a:r>
            <a:r>
              <a:rPr lang="en-US" altLang="ja-JP" sz="2000" kern="1200" dirty="0">
                <a:latin typeface="+mn-lt"/>
              </a:rPr>
              <a:t>t volunteer the answers!)</a:t>
            </a:r>
            <a:endParaRPr lang="en-US" sz="2000" kern="1200" dirty="0">
              <a:latin typeface="+mn-lt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685800" y="2562227"/>
            <a:ext cx="7874000" cy="4143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1800" dirty="0"/>
              <a:t>Your </a:t>
            </a:r>
            <a:r>
              <a:rPr lang="en-US" sz="1800" dirty="0" smtClean="0"/>
              <a:t>age</a:t>
            </a:r>
            <a:endParaRPr lang="en-US" sz="1800" dirty="0"/>
          </a:p>
          <a:p>
            <a:pPr eaLnBrk="1" hangingPunct="1"/>
            <a:r>
              <a:rPr lang="en-US" sz="1800" dirty="0"/>
              <a:t>Your marital </a:t>
            </a:r>
            <a:r>
              <a:rPr lang="en-US" sz="1800" dirty="0" smtClean="0"/>
              <a:t>status</a:t>
            </a:r>
            <a:endParaRPr lang="en-US" sz="1800" dirty="0"/>
          </a:p>
          <a:p>
            <a:pPr eaLnBrk="1" hangingPunct="1"/>
            <a:r>
              <a:rPr lang="en-US" sz="1800" dirty="0"/>
              <a:t>Your </a:t>
            </a:r>
            <a:r>
              <a:rPr lang="en-US" sz="1800" dirty="0" smtClean="0"/>
              <a:t>sex, gender, race or ethnicity, </a:t>
            </a:r>
            <a:r>
              <a:rPr lang="en-US" sz="1800" dirty="0"/>
              <a:t>religion or </a:t>
            </a:r>
            <a:r>
              <a:rPr lang="en-US" sz="1800" dirty="0" smtClean="0"/>
              <a:t>sexual orientation</a:t>
            </a:r>
            <a:endParaRPr lang="en-US" sz="1800" dirty="0"/>
          </a:p>
          <a:p>
            <a:pPr eaLnBrk="1" hangingPunct="1"/>
            <a:r>
              <a:rPr lang="en-US" sz="1800" dirty="0"/>
              <a:t>Your </a:t>
            </a:r>
            <a:r>
              <a:rPr lang="en-US" sz="1800" dirty="0" smtClean="0"/>
              <a:t>health status</a:t>
            </a:r>
            <a:endParaRPr lang="en-US" sz="1800" dirty="0"/>
          </a:p>
          <a:p>
            <a:pPr eaLnBrk="1" hangingPunct="1"/>
            <a:r>
              <a:rPr lang="en-US" sz="1800" dirty="0"/>
              <a:t>If you are </a:t>
            </a:r>
            <a:r>
              <a:rPr lang="en-US" sz="1800" dirty="0" smtClean="0"/>
              <a:t>pregnant</a:t>
            </a:r>
            <a:endParaRPr lang="en-US" sz="1800" dirty="0"/>
          </a:p>
          <a:p>
            <a:pPr eaLnBrk="1" hangingPunct="1"/>
            <a:r>
              <a:rPr lang="en-US" sz="1800" dirty="0"/>
              <a:t>If you have any children or dependent relatives living with </a:t>
            </a:r>
            <a:r>
              <a:rPr lang="en-US" sz="1800" dirty="0" smtClean="0"/>
              <a:t>you</a:t>
            </a:r>
          </a:p>
          <a:p>
            <a:pPr eaLnBrk="1" hangingPunct="1"/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459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850900" y="656431"/>
            <a:ext cx="5003800" cy="788988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600" i="1" dirty="0" smtClean="0">
                <a:solidFill>
                  <a:srgbClr val="221E1F"/>
                </a:solidFill>
              </a:rPr>
              <a:t>The End of the Interview</a:t>
            </a:r>
          </a:p>
          <a:p>
            <a:pPr algn="l"/>
            <a:endParaRPr lang="en-US" sz="3600" dirty="0">
              <a:latin typeface="Arial" charset="0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711200" y="1981200"/>
            <a:ext cx="7683500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1800" dirty="0"/>
              <a:t>The interviewer will signal the end of the Interview, usually by standing </a:t>
            </a:r>
            <a:r>
              <a:rPr lang="en-US" sz="1800" dirty="0" smtClean="0"/>
              <a:t>up and/or by saying, “thank you for coming in today.”</a:t>
            </a:r>
          </a:p>
          <a:p>
            <a:pPr marL="0" indent="0" eaLnBrk="1" hangingPunct="1">
              <a:buNone/>
            </a:pPr>
            <a:endParaRPr lang="en-US" sz="1800" dirty="0"/>
          </a:p>
          <a:p>
            <a:pPr eaLnBrk="1" hangingPunct="1"/>
            <a:r>
              <a:rPr lang="en-US" sz="1800" dirty="0" smtClean="0"/>
              <a:t>Don’</a:t>
            </a:r>
            <a:r>
              <a:rPr lang="en-US" altLang="ja-JP" sz="1800" dirty="0" smtClean="0"/>
              <a:t>t </a:t>
            </a:r>
            <a:r>
              <a:rPr lang="en-US" altLang="ja-JP" sz="1800" dirty="0"/>
              <a:t>drag it out – they have mentally moved on</a:t>
            </a:r>
            <a:r>
              <a:rPr lang="en-US" altLang="ja-JP" sz="1800" dirty="0" smtClean="0"/>
              <a:t>.</a:t>
            </a:r>
          </a:p>
          <a:p>
            <a:pPr marL="0" indent="0" eaLnBrk="1" hangingPunct="1">
              <a:buNone/>
            </a:pPr>
            <a:endParaRPr lang="en-US" sz="1800" dirty="0"/>
          </a:p>
          <a:p>
            <a:pPr eaLnBrk="1" hangingPunct="1"/>
            <a:r>
              <a:rPr lang="en-US" sz="1800" dirty="0"/>
              <a:t>Get up, shake hands, say </a:t>
            </a:r>
            <a:r>
              <a:rPr lang="ja-JP" altLang="en-US" sz="1800" dirty="0"/>
              <a:t>“</a:t>
            </a:r>
            <a:r>
              <a:rPr lang="en-US" altLang="ja-JP" sz="1800" dirty="0"/>
              <a:t>Thank you for your time, I hope to hear from you soon as I REALLY WANT TO WORK FOR YOU.</a:t>
            </a:r>
            <a:r>
              <a:rPr lang="ja-JP" altLang="en-US" sz="1800" dirty="0" smtClean="0"/>
              <a:t>”</a:t>
            </a:r>
            <a:endParaRPr lang="en-US" altLang="ja-JP" sz="1800" dirty="0" smtClean="0"/>
          </a:p>
          <a:p>
            <a:pPr marL="0" indent="0" eaLnBrk="1" hangingPunct="1">
              <a:buNone/>
            </a:pPr>
            <a:endParaRPr lang="en-US" altLang="ja-JP" sz="1800" dirty="0" smtClean="0"/>
          </a:p>
          <a:p>
            <a:pPr eaLnBrk="1" hangingPunct="1"/>
            <a:r>
              <a:rPr lang="en-US" sz="1800" dirty="0" smtClean="0"/>
              <a:t>You should leave the premises immediately; don’t stop in the lobby to text or use your cell phone.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052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800100" y="673280"/>
            <a:ext cx="4038600" cy="749120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600" i="1" dirty="0" smtClean="0">
                <a:solidFill>
                  <a:srgbClr val="221E1F"/>
                </a:solidFill>
              </a:rPr>
              <a:t>After the Interview</a:t>
            </a:r>
            <a:endParaRPr lang="en-US" sz="3600" i="1" dirty="0"/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800100" y="1701801"/>
            <a:ext cx="6867525" cy="4070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1800" dirty="0"/>
              <a:t>It is appropriate to send a email (preferred), or letter </a:t>
            </a:r>
            <a:r>
              <a:rPr lang="en-US" sz="1800" dirty="0" smtClean="0"/>
              <a:t>again expressing your </a:t>
            </a:r>
            <a:r>
              <a:rPr lang="en-US" sz="1800" dirty="0"/>
              <a:t>thanks for the interview and your hope that you will be selected </a:t>
            </a:r>
            <a:r>
              <a:rPr lang="en-US" sz="1800" dirty="0" smtClean="0"/>
              <a:t>because </a:t>
            </a:r>
            <a:r>
              <a:rPr lang="ja-JP" altLang="en-US" sz="1800" dirty="0"/>
              <a:t>“</a:t>
            </a:r>
            <a:r>
              <a:rPr lang="en-US" altLang="ja-JP" sz="1800" dirty="0"/>
              <a:t>YOU REALLY WANT TO WORK FOR THEM.</a:t>
            </a:r>
            <a:r>
              <a:rPr lang="ja-JP" altLang="en-US" sz="1800" dirty="0"/>
              <a:t>”</a:t>
            </a:r>
            <a:endParaRPr lang="en-US" altLang="ja-JP" sz="1800" dirty="0"/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/>
              <a:t>It is NOT a good idea, to constantly call them up to ask if you got the job.  </a:t>
            </a:r>
            <a:r>
              <a:rPr lang="en-US" sz="1800" dirty="0" smtClean="0"/>
              <a:t>It is ok to call the HR department once a week to follow up. If you are told “we will call you when a decision has been made” you should not continue calling.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68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29194" y="464109"/>
            <a:ext cx="5127105" cy="872566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600" i="1" dirty="0" smtClean="0"/>
              <a:t>After the Interview </a:t>
            </a:r>
          </a:p>
          <a:p>
            <a:pPr algn="l"/>
            <a:r>
              <a:rPr lang="en-US" sz="3600" i="1" dirty="0"/>
              <a:t>	</a:t>
            </a:r>
            <a:r>
              <a:rPr lang="en-US" sz="2800" i="1" dirty="0" smtClean="0"/>
              <a:t>If you don’t get the job…</a:t>
            </a:r>
            <a:endParaRPr lang="en-US" sz="2800" i="1" dirty="0"/>
          </a:p>
        </p:txBody>
      </p:sp>
      <p:sp>
        <p:nvSpPr>
          <p:cNvPr id="13" name="Rectangle 12"/>
          <p:cNvSpPr>
            <a:spLocks noGrp="1" noChangeArrowheads="1"/>
          </p:cNvSpPr>
          <p:nvPr/>
        </p:nvSpPr>
        <p:spPr bwMode="auto">
          <a:xfrm>
            <a:off x="829194" y="2310606"/>
            <a:ext cx="7676631" cy="3261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+mj-lt"/>
              </a:rPr>
              <a:t>Be polite and gracious. The successful applicant might not work out and you could be next in line on a short list</a:t>
            </a:r>
            <a:r>
              <a:rPr lang="en-US" sz="1800" dirty="0" smtClean="0">
                <a:latin typeface="+mj-lt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800" dirty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+mj-lt"/>
              </a:rPr>
              <a:t>Most </a:t>
            </a:r>
            <a:r>
              <a:rPr lang="en-US" sz="1800" dirty="0" smtClean="0">
                <a:latin typeface="+mj-lt"/>
              </a:rPr>
              <a:t>companies </a:t>
            </a:r>
            <a:r>
              <a:rPr lang="en-US" sz="1800" dirty="0">
                <a:latin typeface="+mj-lt"/>
              </a:rPr>
              <a:t>keep resumes on file for one year</a:t>
            </a:r>
            <a:r>
              <a:rPr lang="en-US" sz="1800" dirty="0" smtClean="0">
                <a:latin typeface="+mj-lt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800" dirty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latin typeface="+mj-lt"/>
              </a:rPr>
              <a:t>Your </a:t>
            </a:r>
            <a:r>
              <a:rPr lang="en-US" sz="1800" dirty="0" smtClean="0">
                <a:latin typeface="+mj-lt"/>
              </a:rPr>
              <a:t>response should be: </a:t>
            </a:r>
            <a:r>
              <a:rPr lang="ja-JP" altLang="en-US" sz="1800" dirty="0">
                <a:latin typeface="+mj-lt"/>
              </a:rPr>
              <a:t>“</a:t>
            </a:r>
            <a:r>
              <a:rPr lang="en-US" altLang="ja-JP" sz="1800" dirty="0">
                <a:latin typeface="+mj-lt"/>
              </a:rPr>
              <a:t>Thank you for your time.  I hope you will keep me in mind if anything else comes up.</a:t>
            </a:r>
            <a:r>
              <a:rPr lang="ja-JP" altLang="en-US" sz="1800" dirty="0">
                <a:latin typeface="+mj-lt"/>
              </a:rPr>
              <a:t>”</a:t>
            </a:r>
            <a:endParaRPr lang="en-US" sz="18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007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32890" y="606984"/>
            <a:ext cx="5127105" cy="1259916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600" i="1" dirty="0" smtClean="0"/>
              <a:t>After the Interview </a:t>
            </a:r>
          </a:p>
          <a:p>
            <a:pPr algn="l"/>
            <a:r>
              <a:rPr lang="en-US" sz="3600" i="1" dirty="0"/>
              <a:t>	</a:t>
            </a:r>
            <a:r>
              <a:rPr lang="en-US" sz="3600" i="1" dirty="0" smtClean="0"/>
              <a:t>You got the job!</a:t>
            </a:r>
            <a:endParaRPr lang="en-US" sz="3600" i="1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832890" y="2202656"/>
            <a:ext cx="8006310" cy="4414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1800" dirty="0"/>
              <a:t>You will be asked when you can </a:t>
            </a:r>
            <a:r>
              <a:rPr lang="en-US" sz="1800" dirty="0" smtClean="0"/>
              <a:t>start.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If you are unemployed - </a:t>
            </a:r>
            <a:r>
              <a:rPr lang="ja-JP" altLang="en-US" sz="1800" dirty="0"/>
              <a:t>“</a:t>
            </a:r>
            <a:r>
              <a:rPr lang="en-US" altLang="ja-JP" sz="1800" dirty="0"/>
              <a:t>I can start right away.</a:t>
            </a:r>
            <a:r>
              <a:rPr lang="ja-JP" altLang="en-US" sz="1800" dirty="0"/>
              <a:t>”</a:t>
            </a:r>
            <a:r>
              <a:rPr lang="en-US" altLang="ja-JP" sz="1800" dirty="0"/>
              <a:t>  There is NO other answer</a:t>
            </a:r>
            <a:r>
              <a:rPr lang="en-US" altLang="ja-JP" sz="1800" dirty="0" smtClean="0"/>
              <a:t>. (Now is not the time to take a week off.)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If you are currently </a:t>
            </a:r>
            <a:r>
              <a:rPr lang="en-US" sz="1800" dirty="0" smtClean="0"/>
              <a:t>employed, tell </a:t>
            </a:r>
            <a:r>
              <a:rPr lang="en-US" sz="1800" dirty="0"/>
              <a:t>them you have to give notice.  This is very </a:t>
            </a:r>
            <a:r>
              <a:rPr lang="en-US" sz="1800" dirty="0" smtClean="0"/>
              <a:t>important, if </a:t>
            </a:r>
            <a:r>
              <a:rPr lang="en-US" sz="1800" dirty="0"/>
              <a:t>you would quit one employer without notice, you will quit any employer without notice</a:t>
            </a:r>
            <a:r>
              <a:rPr lang="en-US" sz="1800" dirty="0" smtClean="0"/>
              <a:t>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sz="1800" u="sng" dirty="0"/>
              <a:t>Exception </a:t>
            </a:r>
            <a:r>
              <a:rPr lang="en-US" sz="1800" dirty="0"/>
              <a:t>- if they say they need you right away, then </a:t>
            </a:r>
            <a:r>
              <a:rPr lang="en-US" sz="1800" dirty="0" smtClean="0"/>
              <a:t>it</a:t>
            </a:r>
            <a:r>
              <a:rPr lang="ja-JP" altLang="en-US" sz="1800" dirty="0"/>
              <a:t> </a:t>
            </a:r>
            <a:r>
              <a:rPr lang="en-US" altLang="ja-JP" sz="1800" dirty="0" smtClean="0"/>
              <a:t>is </a:t>
            </a:r>
            <a:r>
              <a:rPr lang="en-US" altLang="ja-JP" sz="1800" dirty="0"/>
              <a:t>their decision for you to quit without notice - not yours.  </a:t>
            </a:r>
            <a:r>
              <a:rPr lang="en-US" altLang="ja-JP" sz="1800" dirty="0" smtClean="0"/>
              <a:t>(Be sure to be gracious to your current employer and apologize for leaving without much notice…never burn a bridge you might need to cross in the future!)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213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50900" y="454583"/>
            <a:ext cx="5127105" cy="1402791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600" i="1" dirty="0" smtClean="0"/>
              <a:t>After the Interview </a:t>
            </a:r>
          </a:p>
          <a:p>
            <a:pPr algn="l"/>
            <a:r>
              <a:rPr lang="en-US" sz="3600" i="1" dirty="0"/>
              <a:t>	</a:t>
            </a:r>
            <a:r>
              <a:rPr lang="en-US" sz="2800" i="1" dirty="0" smtClean="0"/>
              <a:t>Pay and Benefits</a:t>
            </a:r>
            <a:endParaRPr lang="en-US" sz="2800" i="1" dirty="0"/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850900" y="1932781"/>
            <a:ext cx="7254875" cy="4506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1600" dirty="0"/>
              <a:t>If </a:t>
            </a:r>
            <a:r>
              <a:rPr lang="en-US" sz="1600" dirty="0" smtClean="0"/>
              <a:t>compensation has no</a:t>
            </a:r>
            <a:r>
              <a:rPr lang="en-US" altLang="ja-JP" sz="1600" dirty="0" smtClean="0"/>
              <a:t>t </a:t>
            </a:r>
            <a:r>
              <a:rPr lang="en-US" altLang="ja-JP" sz="1600" dirty="0"/>
              <a:t>been discussed by now it will be </a:t>
            </a:r>
            <a:r>
              <a:rPr lang="en-US" altLang="ja-JP" sz="1600" dirty="0" smtClean="0"/>
              <a:t>now.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r>
              <a:rPr lang="en-US" sz="1600" dirty="0"/>
              <a:t>They will know your current compensation.  They have to balance this with what they are paying their current employees</a:t>
            </a:r>
            <a:r>
              <a:rPr lang="en-US" sz="1600" dirty="0" smtClean="0"/>
              <a:t>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r>
              <a:rPr lang="en-US" sz="1600" dirty="0"/>
              <a:t>You may be asked your requirements. Be realistic</a:t>
            </a:r>
            <a:r>
              <a:rPr lang="en-US" sz="1600" dirty="0" smtClean="0"/>
              <a:t>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r>
              <a:rPr lang="en-US" sz="1600" dirty="0"/>
              <a:t>If their offer is too low, ask </a:t>
            </a:r>
            <a:r>
              <a:rPr lang="ja-JP" altLang="en-US" sz="1600" dirty="0"/>
              <a:t>“</a:t>
            </a:r>
            <a:r>
              <a:rPr lang="en-US" altLang="ja-JP" sz="1600" dirty="0"/>
              <a:t>Is there any wiggle room on this?</a:t>
            </a:r>
            <a:r>
              <a:rPr lang="ja-JP" altLang="en-US" sz="1600" dirty="0"/>
              <a:t>”</a:t>
            </a:r>
            <a:r>
              <a:rPr lang="en-US" altLang="ja-JP" sz="1600" dirty="0"/>
              <a:t>  If the answer is </a:t>
            </a:r>
            <a:r>
              <a:rPr lang="ja-JP" altLang="en-US" sz="1600" dirty="0"/>
              <a:t>“</a:t>
            </a:r>
            <a:r>
              <a:rPr lang="en-US" altLang="ja-JP" sz="1600" dirty="0"/>
              <a:t>yes</a:t>
            </a:r>
            <a:r>
              <a:rPr lang="ja-JP" altLang="en-US" sz="1600" dirty="0"/>
              <a:t>”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then you can negotiate.  </a:t>
            </a:r>
            <a:r>
              <a:rPr lang="en-US" altLang="ja-JP" sz="1600" dirty="0"/>
              <a:t>If </a:t>
            </a:r>
            <a:r>
              <a:rPr lang="ja-JP" altLang="en-US" sz="1600" dirty="0"/>
              <a:t>“</a:t>
            </a:r>
            <a:r>
              <a:rPr lang="en-US" altLang="ja-JP" sz="1600" dirty="0"/>
              <a:t>no</a:t>
            </a:r>
            <a:r>
              <a:rPr lang="ja-JP" altLang="en-US" sz="1600" dirty="0"/>
              <a:t>”</a:t>
            </a:r>
            <a:r>
              <a:rPr lang="en-US" altLang="ja-JP" sz="1600" dirty="0"/>
              <a:t> don</a:t>
            </a:r>
            <a:r>
              <a:rPr lang="ja-JP" altLang="en-US" sz="1600" dirty="0"/>
              <a:t>’</a:t>
            </a:r>
            <a:r>
              <a:rPr lang="en-US" altLang="ja-JP" sz="1600" dirty="0"/>
              <a:t>t argue – decide </a:t>
            </a:r>
            <a:r>
              <a:rPr lang="en-US" altLang="ja-JP" sz="1600" dirty="0" smtClean="0"/>
              <a:t>whether </a:t>
            </a:r>
            <a:r>
              <a:rPr lang="en-US" altLang="ja-JP" sz="1600" dirty="0"/>
              <a:t>you want the job or not.  </a:t>
            </a:r>
            <a:endParaRPr lang="en-US" altLang="ja-JP" sz="1600" dirty="0" smtClean="0"/>
          </a:p>
          <a:p>
            <a:pPr eaLnBrk="1" hangingPunct="1">
              <a:lnSpc>
                <a:spcPct val="80000"/>
              </a:lnSpc>
            </a:pPr>
            <a:endParaRPr lang="en-US" altLang="ja-JP" sz="1600" dirty="0" smtClean="0"/>
          </a:p>
          <a:p>
            <a:pPr eaLnBrk="1" hangingPunct="1"/>
            <a:r>
              <a:rPr lang="en-US" sz="1600" dirty="0" smtClean="0"/>
              <a:t>Benefits </a:t>
            </a:r>
            <a:r>
              <a:rPr lang="en-US" sz="1600" dirty="0"/>
              <a:t>are usually set </a:t>
            </a:r>
            <a:r>
              <a:rPr lang="en-US" sz="1600" dirty="0" smtClean="0"/>
              <a:t>the HR department and </a:t>
            </a:r>
            <a:r>
              <a:rPr lang="en-US" sz="1600" dirty="0"/>
              <a:t>are fixed for all but the most </a:t>
            </a:r>
            <a:r>
              <a:rPr lang="en-US" sz="1600" dirty="0" smtClean="0"/>
              <a:t>senior management personnel</a:t>
            </a:r>
            <a:r>
              <a:rPr lang="en-US" sz="1600" dirty="0"/>
              <a:t>.</a:t>
            </a:r>
          </a:p>
          <a:p>
            <a:pPr eaLnBrk="1" hangingPunct="1"/>
            <a:endParaRPr lang="en-US" sz="1600" dirty="0"/>
          </a:p>
          <a:p>
            <a:pPr eaLnBrk="1" hangingPunct="1"/>
            <a:r>
              <a:rPr lang="en-US" sz="1600" dirty="0"/>
              <a:t>Sometimes </a:t>
            </a:r>
            <a:r>
              <a:rPr lang="en-US" sz="1600" dirty="0" smtClean="0"/>
              <a:t>vacation </a:t>
            </a:r>
            <a:r>
              <a:rPr lang="en-US" sz="1600" dirty="0"/>
              <a:t>time can be negotiated, IF you are currently employed AND they are hiring you away from your current employer.  Otherwise you go with the </a:t>
            </a:r>
            <a:r>
              <a:rPr lang="en-US" sz="1600" dirty="0" smtClean="0"/>
              <a:t>company </a:t>
            </a:r>
            <a:r>
              <a:rPr lang="en-US" sz="1600" dirty="0"/>
              <a:t>policy.</a:t>
            </a:r>
          </a:p>
          <a:p>
            <a:pPr eaLnBrk="1" hangingPunct="1">
              <a:lnSpc>
                <a:spcPct val="80000"/>
              </a:lnSpc>
            </a:pPr>
            <a:endParaRPr lang="en-US" altLang="ja-JP" sz="1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ja-JP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706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/>
        </p:nvSpPr>
        <p:spPr bwMode="auto">
          <a:xfrm>
            <a:off x="679449" y="762000"/>
            <a:ext cx="487362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3600" i="1" dirty="0" smtClean="0">
                <a:solidFill>
                  <a:srgbClr val="000000"/>
                </a:solidFill>
                <a:cs typeface="+mj-cs"/>
              </a:rPr>
              <a:t>The Basics of Employee Recruitment</a:t>
            </a:r>
          </a:p>
          <a:p>
            <a:pPr algn="l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+mj-cs"/>
              </a:rPr>
              <a:t> </a:t>
            </a:r>
            <a:endParaRPr lang="en-US" dirty="0">
              <a:solidFill>
                <a:srgbClr val="000000"/>
              </a:solidFill>
              <a:latin typeface="Arial" charset="0"/>
              <a:cs typeface="+mj-cs"/>
            </a:endParaRPr>
          </a:p>
        </p:txBody>
      </p:sp>
      <p:sp>
        <p:nvSpPr>
          <p:cNvPr id="14" name="Rectangle 13"/>
          <p:cNvSpPr>
            <a:spLocks noGrp="1" noChangeArrowheads="1"/>
          </p:cNvSpPr>
          <p:nvPr/>
        </p:nvSpPr>
        <p:spPr bwMode="auto">
          <a:xfrm>
            <a:off x="857250" y="2294731"/>
            <a:ext cx="7493000" cy="3017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2000" dirty="0">
                <a:cs typeface="+mn-cs"/>
              </a:rPr>
              <a:t>There are 2 questions a Hiring Manager asks </a:t>
            </a:r>
            <a:r>
              <a:rPr lang="en-US" sz="2000" dirty="0" smtClean="0">
                <a:cs typeface="+mn-cs"/>
              </a:rPr>
              <a:t>him/ </a:t>
            </a:r>
            <a:r>
              <a:rPr lang="en-US" sz="2000" dirty="0">
                <a:cs typeface="+mn-cs"/>
              </a:rPr>
              <a:t>herself, that are the essence of the recruitment process. </a:t>
            </a:r>
          </a:p>
          <a:p>
            <a:pPr lvl="1" eaLnBrk="1" hangingPunct="1">
              <a:defRPr/>
            </a:pPr>
            <a:r>
              <a:rPr lang="en-US" sz="2000" dirty="0"/>
              <a:t>Q1.  Is this person qualified to do the job?</a:t>
            </a:r>
          </a:p>
          <a:p>
            <a:pPr lvl="1" eaLnBrk="1" hangingPunct="1">
              <a:defRPr/>
            </a:pPr>
            <a:r>
              <a:rPr lang="en-US" sz="2000" dirty="0"/>
              <a:t>Q 2. Will this person fit into my organization</a:t>
            </a:r>
            <a:r>
              <a:rPr lang="en-US" sz="2000" dirty="0" smtClean="0"/>
              <a:t>?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>
                <a:cs typeface="+mn-cs"/>
              </a:rPr>
              <a:t>If the answer to both questions are YES you are on the short list with a good chance of being hired</a:t>
            </a:r>
            <a:r>
              <a:rPr lang="en-US" sz="2800" dirty="0">
                <a:latin typeface="Arial" charset="0"/>
                <a:cs typeface="+mn-cs"/>
              </a:rPr>
              <a:t>.</a:t>
            </a:r>
          </a:p>
          <a:p>
            <a:pPr eaLnBrk="1" hangingPunct="1">
              <a:defRPr/>
            </a:pPr>
            <a:endParaRPr lang="en-US" sz="2800" dirty="0">
              <a:latin typeface="Arial" charset="0"/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sz="2800" dirty="0">
              <a:latin typeface="Arial" charset="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614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08001" y="643217"/>
            <a:ext cx="5689600" cy="1290358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600" i="1" dirty="0" smtClean="0"/>
              <a:t>Medical </a:t>
            </a:r>
          </a:p>
          <a:p>
            <a:pPr algn="l"/>
            <a:r>
              <a:rPr lang="en-US" sz="3600" i="1" dirty="0" smtClean="0"/>
              <a:t>and Drug Screens</a:t>
            </a:r>
            <a:endParaRPr lang="en-US" sz="3600" i="1" dirty="0"/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663575" y="2297906"/>
            <a:ext cx="7829550" cy="485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1800" dirty="0"/>
              <a:t>Answer any medical questions honestly – they will find out anyway</a:t>
            </a:r>
            <a:r>
              <a:rPr lang="en-US" sz="1800" dirty="0" smtClean="0"/>
              <a:t>.</a:t>
            </a:r>
          </a:p>
          <a:p>
            <a:pPr marL="0" indent="0" eaLnBrk="1" hangingPunct="1">
              <a:buNone/>
            </a:pPr>
            <a:endParaRPr lang="en-US" sz="1800" dirty="0"/>
          </a:p>
          <a:p>
            <a:pPr eaLnBrk="1" hangingPunct="1"/>
            <a:r>
              <a:rPr lang="en-US" sz="1800" dirty="0"/>
              <a:t>Drug screens – </a:t>
            </a:r>
            <a:r>
              <a:rPr lang="en-US" sz="1800" dirty="0" smtClean="0"/>
              <a:t>Do yourself a favor and stop using any illegal substances before you even interview. Don’t risk losing a great job because you went out partying with friends. </a:t>
            </a:r>
            <a:r>
              <a:rPr lang="ja-JP" altLang="en-US" sz="1800" dirty="0" smtClean="0"/>
              <a:t>“</a:t>
            </a:r>
            <a:r>
              <a:rPr lang="en-US" altLang="ja-JP" sz="1800" dirty="0"/>
              <a:t>I was in a car with other people smoking dope, it must have been secondary </a:t>
            </a:r>
            <a:r>
              <a:rPr lang="en-US" altLang="ja-JP" sz="1800" dirty="0" smtClean="0"/>
              <a:t>inhalation</a:t>
            </a:r>
            <a:r>
              <a:rPr lang="ja-JP" altLang="en-US" sz="1800" dirty="0" smtClean="0"/>
              <a:t>”</a:t>
            </a:r>
            <a:r>
              <a:rPr lang="en-US" altLang="ja-JP" sz="1800" dirty="0" smtClean="0"/>
              <a:t> won’t </a:t>
            </a:r>
            <a:r>
              <a:rPr lang="en-US" altLang="ja-JP" sz="1800" dirty="0"/>
              <a:t>work.  They can tell by the level of toxicity</a:t>
            </a:r>
            <a:r>
              <a:rPr lang="en-US" altLang="ja-JP" sz="1800" dirty="0" smtClean="0"/>
              <a:t>.</a:t>
            </a:r>
          </a:p>
          <a:p>
            <a:pPr eaLnBrk="1" hangingPunct="1"/>
            <a:r>
              <a:rPr lang="en-US" altLang="ja-JP" sz="1800" dirty="0" smtClean="0"/>
              <a:t>It is also at this point that you should inform HR if you have a disability and the reasonable accommodations you will need. “Reasonable” means many things to many different companies. For a $20 million company it may be reasonable to get you a special keyboard, chair, or computer monitor. But for a $1 million dollar company to install a special lift system at significant cost may be deemed “unreasonable.”</a:t>
            </a:r>
            <a:endParaRPr lang="en-US" altLang="ja-JP" sz="1800" dirty="0"/>
          </a:p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750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19150" y="898704"/>
            <a:ext cx="2676005" cy="872566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600" i="1" dirty="0" smtClean="0"/>
              <a:t>Don’t Forget!</a:t>
            </a:r>
            <a:r>
              <a:rPr lang="en-US" sz="3600" dirty="0" smtClean="0">
                <a:latin typeface="Arial" charset="0"/>
              </a:rPr>
              <a:t>	</a:t>
            </a:r>
            <a:endParaRPr lang="en-US" sz="3600" dirty="0">
              <a:latin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809750" y="2070100"/>
            <a:ext cx="5029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Be Prepared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Be on </a:t>
            </a:r>
            <a:r>
              <a:rPr lang="en-US" sz="2400" dirty="0" smtClean="0"/>
              <a:t>Time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Be </a:t>
            </a:r>
            <a:r>
              <a:rPr lang="en-US" sz="2400" dirty="0" smtClean="0"/>
              <a:t>Honest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Be </a:t>
            </a:r>
            <a:r>
              <a:rPr lang="en-US" sz="2400" dirty="0" smtClean="0"/>
              <a:t>Brief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Be </a:t>
            </a:r>
            <a:r>
              <a:rPr lang="en-US" sz="2400" dirty="0" smtClean="0"/>
              <a:t>Bright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Never give </a:t>
            </a:r>
            <a:r>
              <a:rPr lang="en-US" sz="2400" dirty="0" smtClean="0"/>
              <a:t>up</a:t>
            </a:r>
            <a:endParaRPr 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Arial" charset="0"/>
              </a:rPr>
              <a:t>Good Luck!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176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61975" y="733425"/>
            <a:ext cx="4438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Homework!</a:t>
            </a:r>
            <a:endParaRPr lang="en-US" sz="3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543050" y="2371725"/>
            <a:ext cx="6381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Schedule and attend at least TWO mock interviews with a Volunteer Job Coach or MAM staff member. Schedule one mock interview this week and one next week before Graduation.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619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/>
        </p:nvSpPr>
        <p:spPr bwMode="auto">
          <a:xfrm>
            <a:off x="660400" y="628650"/>
            <a:ext cx="4873625" cy="133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3600" i="1" dirty="0" smtClean="0">
                <a:solidFill>
                  <a:srgbClr val="000000"/>
                </a:solidFill>
                <a:cs typeface="+mj-cs"/>
              </a:rPr>
              <a:t>Recruitment Process</a:t>
            </a:r>
          </a:p>
          <a:p>
            <a:pPr algn="l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+mj-cs"/>
              </a:rPr>
              <a:t> </a:t>
            </a:r>
            <a:endParaRPr lang="en-US" dirty="0">
              <a:solidFill>
                <a:srgbClr val="000000"/>
              </a:solidFill>
              <a:latin typeface="Arial" charset="0"/>
              <a:cs typeface="+mj-cs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768350" y="2220912"/>
            <a:ext cx="8293100" cy="265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US" sz="2800" i="1" dirty="0" smtClean="0"/>
              <a:t>The </a:t>
            </a:r>
            <a:r>
              <a:rPr lang="en-US" sz="2800" i="1" dirty="0"/>
              <a:t>Resume &amp; the Job </a:t>
            </a:r>
            <a:r>
              <a:rPr lang="en-US" sz="2800" i="1" dirty="0" smtClean="0"/>
              <a:t>Interview</a:t>
            </a:r>
            <a:endParaRPr lang="en-US" sz="2800" i="1" dirty="0"/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The Resume </a:t>
            </a:r>
            <a:r>
              <a:rPr lang="en-US" sz="2000" dirty="0" smtClean="0"/>
              <a:t>gets </a:t>
            </a:r>
            <a:r>
              <a:rPr lang="en-US" sz="2000" dirty="0"/>
              <a:t>you the Interview.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The Interview </a:t>
            </a:r>
            <a:r>
              <a:rPr lang="en-US" sz="2000" dirty="0" smtClean="0"/>
              <a:t>can get </a:t>
            </a:r>
            <a:r>
              <a:rPr lang="en-US" sz="2000" dirty="0"/>
              <a:t>you the Job.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101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5168" y="534678"/>
            <a:ext cx="5424470" cy="798822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Arial" charset="0"/>
              </a:rPr>
              <a:t> </a:t>
            </a:r>
            <a:r>
              <a:rPr lang="en-US" sz="3600" i="1" dirty="0" smtClean="0"/>
              <a:t>What to Bring…</a:t>
            </a:r>
            <a:endParaRPr lang="en-US" sz="3600" i="1" dirty="0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4775200" y="7977188"/>
            <a:ext cx="28194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1400" kern="1200" smtClean="0">
                <a:cs typeface="+mn-cs"/>
              </a:rPr>
              <a:t>4.  The hiring manager interviews about 3 to 5 and, if he/she likes a candidate, makes a selection.  Hopefully, it</a:t>
            </a:r>
            <a:r>
              <a:rPr lang="ja-JP" altLang="en-US" sz="1400" kern="1200" smtClean="0">
                <a:cs typeface="+mn-cs"/>
              </a:rPr>
              <a:t>’</a:t>
            </a:r>
            <a:r>
              <a:rPr lang="en-US" sz="1400" kern="1200" smtClean="0">
                <a:cs typeface="+mn-cs"/>
              </a:rPr>
              <a:t>s you.</a:t>
            </a:r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H="1">
            <a:off x="1955800" y="111379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kern="1200">
              <a:cs typeface="+mn-cs"/>
            </a:endParaRPr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 flipH="1">
            <a:off x="2794000" y="114554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kern="1200">
              <a:cs typeface="+mn-cs"/>
            </a:endParaRPr>
          </a:p>
        </p:txBody>
      </p:sp>
      <p:sp>
        <p:nvSpPr>
          <p:cNvPr id="48" name="Text Box 17"/>
          <p:cNvSpPr txBox="1">
            <a:spLocks noChangeArrowheads="1"/>
          </p:cNvSpPr>
          <p:nvPr/>
        </p:nvSpPr>
        <p:spPr bwMode="auto">
          <a:xfrm>
            <a:off x="1165238" y="2250400"/>
            <a:ext cx="4724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1800" kern="1200" dirty="0"/>
              <a:t>   A copy of your resume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1800" kern="1200" dirty="0"/>
              <a:t>   A cheat sheet for anticipated questions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1800" kern="1200" dirty="0"/>
              <a:t>   Blank space to take notes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1800" kern="1200" dirty="0"/>
              <a:t>   A copy of the job description</a:t>
            </a:r>
          </a:p>
          <a:p>
            <a:pPr eaLnBrk="1" hangingPunct="1">
              <a:spcBef>
                <a:spcPct val="50000"/>
              </a:spcBef>
            </a:pPr>
            <a:endParaRPr lang="en-US" sz="800" kern="1200" dirty="0"/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660400" y="1406525"/>
            <a:ext cx="541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kern="1200" dirty="0"/>
              <a:t>Get a nice, dark-colored leather (or vinyl) portfolio to organize your things as shown below:</a:t>
            </a:r>
          </a:p>
        </p:txBody>
      </p:sp>
      <p:sp>
        <p:nvSpPr>
          <p:cNvPr id="56" name="Text Box 17"/>
          <p:cNvSpPr txBox="1">
            <a:spLocks noChangeArrowheads="1"/>
          </p:cNvSpPr>
          <p:nvPr/>
        </p:nvSpPr>
        <p:spPr bwMode="auto">
          <a:xfrm>
            <a:off x="6184900" y="1898650"/>
            <a:ext cx="25019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i="1" kern="1200" dirty="0">
                <a:latin typeface="+mn-lt"/>
              </a:rPr>
              <a:t>Organizing </a:t>
            </a:r>
            <a:r>
              <a:rPr lang="en-US" sz="1600" i="1" kern="1200" dirty="0" smtClean="0">
                <a:latin typeface="+mn-lt"/>
              </a:rPr>
              <a:t>yourself in </a:t>
            </a:r>
            <a:r>
              <a:rPr lang="en-US" sz="1600" i="1" kern="1200" dirty="0">
                <a:latin typeface="+mn-lt"/>
              </a:rPr>
              <a:t>this way will give you a </a:t>
            </a:r>
            <a:r>
              <a:rPr lang="ja-JP" altLang="en-US" sz="1600" i="1" kern="1200" dirty="0">
                <a:latin typeface="+mn-lt"/>
              </a:rPr>
              <a:t>“</a:t>
            </a:r>
            <a:r>
              <a:rPr lang="en-US" altLang="ja-JP" sz="1600" i="1" kern="1200" dirty="0">
                <a:latin typeface="+mn-lt"/>
              </a:rPr>
              <a:t>safe</a:t>
            </a:r>
            <a:r>
              <a:rPr lang="ja-JP" altLang="en-US" sz="1600" i="1" kern="1200" dirty="0">
                <a:latin typeface="+mn-lt"/>
              </a:rPr>
              <a:t>”</a:t>
            </a:r>
            <a:r>
              <a:rPr lang="en-US" altLang="ja-JP" sz="1600" i="1" kern="1200" dirty="0">
                <a:latin typeface="+mn-lt"/>
              </a:rPr>
              <a:t> place for your eyes to retreat while you are pondering difficult questions.  It also shows off your organization skills.</a:t>
            </a:r>
            <a:endParaRPr lang="en-US" sz="1600" i="1" kern="1200" dirty="0">
              <a:latin typeface="+mn-lt"/>
            </a:endParaRPr>
          </a:p>
        </p:txBody>
      </p:sp>
      <p:pic>
        <p:nvPicPr>
          <p:cNvPr id="16" name="Picture 15" descr="Black-portfolio-op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00" y="4276725"/>
            <a:ext cx="3521137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663950" y="4827589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kern="1200" dirty="0"/>
              <a:t>2</a:t>
            </a:r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3384550" y="5622925"/>
            <a:ext cx="8699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kern="1200"/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3663950" y="5813337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kern="1200" dirty="0"/>
              <a:t>3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207000" y="4473575"/>
            <a:ext cx="1371600" cy="175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kern="1200"/>
              <a:t>4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71625" y="4618125"/>
            <a:ext cx="1222375" cy="15619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kern="1200"/>
              <a:t>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704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10132" y="593823"/>
            <a:ext cx="5609135" cy="765078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3600" i="1" dirty="0" smtClean="0"/>
              <a:t>Sample “Cheat Sheet”</a:t>
            </a:r>
            <a:r>
              <a:rPr lang="en-US" sz="3600" dirty="0" smtClean="0">
                <a:latin typeface="Arial" charset="0"/>
              </a:rPr>
              <a:t>	</a:t>
            </a:r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1215940" y="6099175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kern="1200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473115" y="6223000"/>
            <a:ext cx="533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400" i="1" kern="1200" dirty="0"/>
              <a:t>[leave bottom 1/3 of sheet empty for note-taking]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1215940" y="1768475"/>
            <a:ext cx="2590800" cy="142081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10000"/>
              </a:spcBef>
              <a:spcAft>
                <a:spcPct val="25000"/>
              </a:spcAft>
            </a:pPr>
            <a:r>
              <a:rPr lang="en-US" sz="1100" kern="1200" dirty="0"/>
              <a:t>Introduction (elevator speech):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 dirty="0"/>
              <a:t> thanks 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 dirty="0"/>
              <a:t> experienced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 dirty="0"/>
              <a:t> accomplishment(s)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 dirty="0"/>
              <a:t> hard-working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 dirty="0"/>
              <a:t> enthusiastic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 dirty="0"/>
              <a:t> good for your business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343400" y="4421188"/>
            <a:ext cx="2819400" cy="14208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10000"/>
              </a:spcBef>
              <a:spcAft>
                <a:spcPct val="25000"/>
              </a:spcAft>
            </a:pPr>
            <a:r>
              <a:rPr lang="en-US" sz="1100" kern="1200"/>
              <a:t>Conclusion / Why do you want this job?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/>
              <a:t> thanks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/>
              <a:t> I can do it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/>
              <a:t> </a:t>
            </a:r>
            <a:r>
              <a:rPr lang="ja-JP" altLang="en-US" sz="1100" kern="1200"/>
              <a:t>“</a:t>
            </a:r>
            <a:r>
              <a:rPr lang="en-US" altLang="ja-JP" sz="1100" kern="1200"/>
              <a:t>team-first</a:t>
            </a:r>
            <a:r>
              <a:rPr lang="ja-JP" altLang="en-US" sz="1100" kern="1200"/>
              <a:t>”</a:t>
            </a:r>
            <a:r>
              <a:rPr lang="en-US" altLang="ja-JP" sz="1100" kern="1200"/>
              <a:t> 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/>
              <a:t> solve people problems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/>
              <a:t> I really want to work for you 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/>
              <a:t> When can I expect to hear back?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4343400" y="3098800"/>
            <a:ext cx="2819400" cy="10493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10000"/>
              </a:spcBef>
              <a:spcAft>
                <a:spcPct val="25000"/>
              </a:spcAft>
            </a:pPr>
            <a:r>
              <a:rPr lang="en-US" sz="1100" kern="1200" dirty="0"/>
              <a:t>Questions (for employer):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 dirty="0"/>
              <a:t> the </a:t>
            </a:r>
            <a:r>
              <a:rPr lang="ja-JP" altLang="en-US" sz="1100" kern="1200" dirty="0"/>
              <a:t>“</a:t>
            </a:r>
            <a:r>
              <a:rPr lang="en-US" altLang="ja-JP" sz="1100" kern="1200" dirty="0" smtClean="0"/>
              <a:t>how</a:t>
            </a:r>
            <a:r>
              <a:rPr lang="en-US" altLang="ja-JP" sz="1100" dirty="0" smtClean="0"/>
              <a:t>’</a:t>
            </a:r>
            <a:r>
              <a:rPr lang="en-US" altLang="ja-JP" sz="1100" kern="1200" dirty="0" smtClean="0"/>
              <a:t>s </a:t>
            </a:r>
            <a:r>
              <a:rPr lang="en-US" altLang="ja-JP" sz="1100" kern="1200" dirty="0"/>
              <a:t>business?</a:t>
            </a:r>
            <a:r>
              <a:rPr lang="ja-JP" altLang="en-US" sz="1100" kern="1200" dirty="0"/>
              <a:t>”</a:t>
            </a:r>
            <a:r>
              <a:rPr lang="en-US" altLang="ja-JP" sz="1100" kern="1200" dirty="0"/>
              <a:t> question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 dirty="0"/>
              <a:t> question from job description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 dirty="0"/>
              <a:t> 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 dirty="0"/>
              <a:t> 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1276349" y="4792662"/>
            <a:ext cx="2590800" cy="1049337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10000"/>
              </a:spcBef>
              <a:spcAft>
                <a:spcPct val="25000"/>
              </a:spcAft>
            </a:pPr>
            <a:r>
              <a:rPr lang="en-US" sz="1100" kern="1200"/>
              <a:t>Obstacle question  (whatever it is)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/>
              <a:t>  acknowledge it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/>
              <a:t>  impact of it 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/>
              <a:t>  what I have learned from it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/>
              <a:t>  how I will deal with it going forward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4343400" y="1784350"/>
            <a:ext cx="2819400" cy="104933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10000"/>
              </a:spcBef>
              <a:spcAft>
                <a:spcPct val="25000"/>
              </a:spcAft>
            </a:pPr>
            <a:r>
              <a:rPr lang="en-US" sz="1100" kern="1200" dirty="0"/>
              <a:t>What</a:t>
            </a:r>
            <a:r>
              <a:rPr lang="ja-JP" altLang="en-US" sz="1100" kern="1200" dirty="0"/>
              <a:t>’</a:t>
            </a:r>
            <a:r>
              <a:rPr lang="en-US" altLang="ja-JP" sz="1100" kern="1200" dirty="0"/>
              <a:t>s your biggest weakness?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 dirty="0"/>
              <a:t> pick a REAL one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 dirty="0"/>
              <a:t> how it holds me back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 dirty="0"/>
              <a:t> </a:t>
            </a:r>
            <a:r>
              <a:rPr lang="en-US" sz="1100" kern="1200" dirty="0" smtClean="0"/>
              <a:t>I</a:t>
            </a:r>
            <a:r>
              <a:rPr lang="en-US" sz="1100" dirty="0" smtClean="0"/>
              <a:t>’</a:t>
            </a:r>
            <a:r>
              <a:rPr lang="en-US" altLang="ja-JP" sz="1100" kern="1200" dirty="0" smtClean="0"/>
              <a:t>m </a:t>
            </a:r>
            <a:r>
              <a:rPr lang="en-US" altLang="ja-JP" sz="1100" kern="1200" dirty="0"/>
              <a:t>aware of it and learning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 dirty="0"/>
              <a:t> </a:t>
            </a:r>
            <a:r>
              <a:rPr lang="en-US" sz="1100" kern="1200" dirty="0" smtClean="0"/>
              <a:t>here</a:t>
            </a:r>
            <a:r>
              <a:rPr lang="en-US" sz="1100" dirty="0" smtClean="0"/>
              <a:t>’</a:t>
            </a:r>
            <a:r>
              <a:rPr lang="en-US" altLang="ja-JP" sz="1100" kern="1200" dirty="0" smtClean="0"/>
              <a:t>s </a:t>
            </a:r>
            <a:r>
              <a:rPr lang="en-US" altLang="ja-JP" sz="1100" kern="1200" dirty="0"/>
              <a:t>how </a:t>
            </a:r>
            <a:r>
              <a:rPr lang="en-US" altLang="ja-JP" sz="1100" kern="1200" dirty="0" smtClean="0"/>
              <a:t>I</a:t>
            </a:r>
            <a:r>
              <a:rPr lang="en-US" altLang="ja-JP" sz="1100" dirty="0" smtClean="0"/>
              <a:t>’</a:t>
            </a:r>
            <a:r>
              <a:rPr lang="en-US" altLang="ja-JP" sz="1100" kern="1200" dirty="0" smtClean="0"/>
              <a:t>m </a:t>
            </a:r>
            <a:r>
              <a:rPr lang="en-US" altLang="ja-JP" sz="1100" kern="1200" dirty="0"/>
              <a:t>improving in this area</a:t>
            </a:r>
            <a:endParaRPr lang="en-US" sz="1100" kern="1200" dirty="0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1257300" y="3498850"/>
            <a:ext cx="2590800" cy="1049338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10000"/>
              </a:spcBef>
              <a:spcAft>
                <a:spcPct val="25000"/>
              </a:spcAft>
            </a:pPr>
            <a:r>
              <a:rPr lang="en-US" sz="1100" kern="1200"/>
              <a:t>Key Accomplishments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/>
              <a:t>  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/>
              <a:t>  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/>
              <a:t>  </a:t>
            </a:r>
          </a:p>
          <a:p>
            <a:pPr eaLnBrk="1" hangingPunct="1">
              <a:spcBef>
                <a:spcPct val="10000"/>
              </a:spcBef>
              <a:buFontTx/>
              <a:buChar char="•"/>
            </a:pPr>
            <a:r>
              <a:rPr lang="en-US" sz="1100" kern="1200"/>
              <a:t>  </a:t>
            </a:r>
            <a:endParaRPr lang="en-US" sz="1000" kern="120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10132" y="1205707"/>
            <a:ext cx="32966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i="1" kern="1200" dirty="0"/>
              <a:t>[ Yours WILL differ, this is just </a:t>
            </a:r>
            <a:r>
              <a:rPr lang="en-US" sz="1600" i="1" kern="1200" dirty="0" smtClean="0"/>
              <a:t>sample]</a:t>
            </a:r>
            <a:endParaRPr lang="en-US" sz="1600" i="1" kern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489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577665" y="406548"/>
            <a:ext cx="5226235" cy="1466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sz="3600" i="1" dirty="0" smtClean="0">
                <a:solidFill>
                  <a:srgbClr val="000000"/>
                </a:solidFill>
              </a:rPr>
              <a:t>You’ve Arrived!</a:t>
            </a:r>
            <a:endParaRPr lang="en-US" sz="3600" i="1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54150" y="4076700"/>
            <a:ext cx="69913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lvl="1" indent="-227013">
              <a:spcBef>
                <a:spcPct val="20000"/>
              </a:spcBef>
              <a:buFont typeface="Arial" charset="0"/>
              <a:buChar char="–"/>
            </a:pPr>
            <a:endParaRPr lang="en-US" sz="2100" kern="1200" dirty="0">
              <a:latin typeface="Calibri" charset="0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685800" y="1974998"/>
            <a:ext cx="8001000" cy="4768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600" dirty="0"/>
              <a:t>The Interview starts </a:t>
            </a:r>
            <a:r>
              <a:rPr lang="en-US" sz="1600" u="sng" dirty="0"/>
              <a:t>the minute you enter the </a:t>
            </a:r>
            <a:r>
              <a:rPr lang="en-US" sz="1600" u="sng" dirty="0" smtClean="0"/>
              <a:t>building</a:t>
            </a:r>
            <a:endParaRPr lang="en-US" sz="16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600" dirty="0"/>
          </a:p>
          <a:p>
            <a:pPr eaLnBrk="1" hangingPunct="1">
              <a:lnSpc>
                <a:spcPct val="90000"/>
              </a:lnSpc>
            </a:pPr>
            <a:r>
              <a:rPr lang="en-US" sz="1600" dirty="0"/>
              <a:t>Do NOT make inappropriate remarks to </a:t>
            </a:r>
            <a:r>
              <a:rPr lang="en-US" sz="1600" dirty="0" smtClean="0"/>
              <a:t>anyone, including </a:t>
            </a:r>
            <a:r>
              <a:rPr lang="en-US" sz="1600" dirty="0"/>
              <a:t>the </a:t>
            </a:r>
            <a:r>
              <a:rPr lang="en-US" sz="1600" dirty="0" smtClean="0"/>
              <a:t>receptionist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600" dirty="0"/>
          </a:p>
          <a:p>
            <a:pPr eaLnBrk="1" hangingPunct="1">
              <a:lnSpc>
                <a:spcPct val="90000"/>
              </a:lnSpc>
            </a:pPr>
            <a:r>
              <a:rPr lang="en-US" sz="1600" dirty="0"/>
              <a:t>Take a restroom break BEFORE the </a:t>
            </a:r>
            <a:r>
              <a:rPr lang="en-US" sz="1600" dirty="0" smtClean="0"/>
              <a:t>interview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600" dirty="0"/>
          </a:p>
          <a:p>
            <a:pPr eaLnBrk="1" hangingPunct="1">
              <a:lnSpc>
                <a:spcPct val="90000"/>
              </a:lnSpc>
            </a:pPr>
            <a:r>
              <a:rPr lang="en-US" sz="1600" dirty="0"/>
              <a:t>Do NOT bring food or drink with </a:t>
            </a:r>
            <a:r>
              <a:rPr lang="en-US" sz="1600" dirty="0" smtClean="0"/>
              <a:t>you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600" dirty="0"/>
          </a:p>
          <a:p>
            <a:pPr eaLnBrk="1" hangingPunct="1">
              <a:lnSpc>
                <a:spcPct val="90000"/>
              </a:lnSpc>
            </a:pPr>
            <a:r>
              <a:rPr lang="en-US" sz="1600" dirty="0"/>
              <a:t>Do NOT bring a friend or relative with </a:t>
            </a:r>
            <a:r>
              <a:rPr lang="en-US" sz="1600" dirty="0" smtClean="0"/>
              <a:t>you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sz="1600" u="sng" dirty="0" smtClean="0"/>
              <a:t>Turn off your cell phone and put it away. </a:t>
            </a:r>
            <a:r>
              <a:rPr lang="en-US" sz="1600" dirty="0" smtClean="0"/>
              <a:t>Do not look at it again until the interview has concluded and after you have exited the building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600" dirty="0"/>
          </a:p>
          <a:p>
            <a:pPr eaLnBrk="1" hangingPunct="1">
              <a:lnSpc>
                <a:spcPct val="90000"/>
              </a:lnSpc>
            </a:pPr>
            <a:r>
              <a:rPr lang="en-US" sz="1600" dirty="0"/>
              <a:t>Do NOT use first names unless you are invited to do so – </a:t>
            </a:r>
            <a:r>
              <a:rPr lang="en-US" sz="1600" dirty="0" smtClean="0"/>
              <a:t>it’</a:t>
            </a:r>
            <a:r>
              <a:rPr lang="en-US" altLang="ja-JP" sz="1600" dirty="0" smtClean="0"/>
              <a:t>s </a:t>
            </a:r>
            <a:r>
              <a:rPr lang="en-US" altLang="ja-JP" sz="1600" dirty="0"/>
              <a:t>Mr</a:t>
            </a:r>
            <a:r>
              <a:rPr lang="en-US" altLang="ja-JP" sz="1600" dirty="0" smtClean="0"/>
              <a:t>. or </a:t>
            </a:r>
            <a:r>
              <a:rPr lang="en-US" altLang="ja-JP" sz="1600" dirty="0"/>
              <a:t>Ms. (last name) and </a:t>
            </a:r>
            <a:r>
              <a:rPr lang="en-US" altLang="ja-JP" sz="1600" dirty="0" smtClean="0"/>
              <a:t>it’s </a:t>
            </a:r>
            <a:r>
              <a:rPr lang="en-US" altLang="ja-JP" sz="1600" dirty="0"/>
              <a:t>yes </a:t>
            </a:r>
            <a:r>
              <a:rPr lang="en-US" altLang="ja-JP" sz="1600" dirty="0" smtClean="0"/>
              <a:t>“Ma’am” or “Sir” until you are invited to use something else.  </a:t>
            </a:r>
            <a:r>
              <a:rPr lang="en-US" altLang="ja-JP" sz="1600" dirty="0"/>
              <a:t>(It costs nothing to be polite and it WILL be noticed.)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895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577665" y="336550"/>
            <a:ext cx="5226235" cy="1466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sz="3600" i="1" dirty="0" smtClean="0">
                <a:solidFill>
                  <a:srgbClr val="000000"/>
                </a:solidFill>
              </a:rPr>
              <a:t>The Interview</a:t>
            </a:r>
          </a:p>
        </p:txBody>
      </p:sp>
      <p:sp>
        <p:nvSpPr>
          <p:cNvPr id="11" name="Rectangle 10"/>
          <p:cNvSpPr>
            <a:spLocks noGrp="1" noChangeArrowheads="1"/>
          </p:cNvSpPr>
          <p:nvPr/>
        </p:nvSpPr>
        <p:spPr bwMode="auto">
          <a:xfrm>
            <a:off x="927100" y="1974998"/>
            <a:ext cx="8039100" cy="4528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US" sz="1800" u="sng" dirty="0" smtClean="0"/>
              <a:t>Question:</a:t>
            </a:r>
            <a:r>
              <a:rPr lang="en-US" sz="1800" dirty="0" smtClean="0"/>
              <a:t>   Interviews </a:t>
            </a:r>
            <a:r>
              <a:rPr lang="en-US" sz="1800" dirty="0"/>
              <a:t>cost </a:t>
            </a:r>
            <a:r>
              <a:rPr lang="en-US" sz="1800" dirty="0" smtClean="0"/>
              <a:t>money and take time </a:t>
            </a:r>
            <a:r>
              <a:rPr lang="en-US" sz="1800" dirty="0"/>
              <a:t>– why do them?</a:t>
            </a:r>
          </a:p>
          <a:p>
            <a:pPr marL="0" indent="0" eaLnBrk="1" hangingPunct="1">
              <a:buNone/>
            </a:pPr>
            <a:endParaRPr lang="en-US" sz="1800" dirty="0" smtClean="0"/>
          </a:p>
          <a:p>
            <a:pPr marL="0" indent="0" eaLnBrk="1" hangingPunct="1">
              <a:buNone/>
            </a:pPr>
            <a:r>
              <a:rPr lang="en-US" sz="1800" u="sng" dirty="0" smtClean="0"/>
              <a:t>Answer:</a:t>
            </a:r>
            <a:r>
              <a:rPr lang="en-US" sz="1800" dirty="0" smtClean="0"/>
              <a:t>   Because it’s the best way to get a clear picture of a candidate’s overall presentation of themselves, face-to-face.</a:t>
            </a:r>
          </a:p>
          <a:p>
            <a:pPr marL="0" indent="0" eaLnBrk="1" hangingPunct="1">
              <a:buNone/>
            </a:pPr>
            <a:endParaRPr lang="en-US" sz="900" dirty="0"/>
          </a:p>
          <a:p>
            <a:pPr marL="0" indent="0" eaLnBrk="1" hangingPunct="1">
              <a:buNone/>
            </a:pPr>
            <a:r>
              <a:rPr lang="en-US" sz="1800" dirty="0" smtClean="0"/>
              <a:t>The interviewer gets the opportunity to meet you and experience your:</a:t>
            </a:r>
            <a:endParaRPr lang="en-US" sz="1800" dirty="0"/>
          </a:p>
          <a:p>
            <a:pPr lvl="1" eaLnBrk="1" fontAlgn="ctr" hangingPunct="1">
              <a:buFont typeface="Wingdings" panose="05000000000000000000" pitchFamily="2" charset="2"/>
              <a:buChar char="ü"/>
            </a:pPr>
            <a:r>
              <a:rPr lang="en-US" sz="1800" dirty="0" smtClean="0"/>
              <a:t>Tone </a:t>
            </a:r>
            <a:r>
              <a:rPr lang="en-US" sz="1800" dirty="0"/>
              <a:t>of </a:t>
            </a:r>
            <a:r>
              <a:rPr lang="en-US" sz="1800" dirty="0" smtClean="0"/>
              <a:t>voice</a:t>
            </a:r>
            <a:endParaRPr lang="en-US" sz="1800" dirty="0"/>
          </a:p>
          <a:p>
            <a:pPr lvl="1" eaLnBrk="1" fontAlgn="ctr" hangingPunct="1">
              <a:buFont typeface="Wingdings" panose="05000000000000000000" pitchFamily="2" charset="2"/>
              <a:buChar char="ü"/>
            </a:pPr>
            <a:r>
              <a:rPr lang="en-US" sz="1800" dirty="0"/>
              <a:t>Body l</a:t>
            </a:r>
            <a:r>
              <a:rPr lang="en-US" sz="1800" dirty="0" smtClean="0"/>
              <a:t>anguage, including facial expressions</a:t>
            </a:r>
          </a:p>
          <a:p>
            <a:pPr lvl="1" eaLnBrk="1" fontAlgn="ctr" hangingPunct="1">
              <a:buFont typeface="Wingdings" panose="05000000000000000000" pitchFamily="2" charset="2"/>
              <a:buChar char="ü"/>
            </a:pPr>
            <a:r>
              <a:rPr lang="en-US" sz="1800" dirty="0" smtClean="0"/>
              <a:t>See how you perform under pressure</a:t>
            </a:r>
          </a:p>
          <a:p>
            <a:pPr marL="457200" lvl="1" indent="0" eaLnBrk="1" fontAlgn="ctr" hangingPunct="1">
              <a:buNone/>
            </a:pPr>
            <a:endParaRPr lang="en-US" sz="1800" dirty="0"/>
          </a:p>
          <a:p>
            <a:pPr eaLnBrk="1" fontAlgn="ctr" hangingPunct="1">
              <a:buClr>
                <a:schemeClr val="tx1"/>
              </a:buClr>
            </a:pPr>
            <a:r>
              <a:rPr lang="en-US" sz="1800" dirty="0"/>
              <a:t>Telephone communication - voice </a:t>
            </a:r>
            <a:r>
              <a:rPr lang="en-US" sz="1800" dirty="0" smtClean="0"/>
              <a:t>only</a:t>
            </a:r>
            <a:endParaRPr lang="en-US" sz="1800" dirty="0"/>
          </a:p>
          <a:p>
            <a:pPr eaLnBrk="1" hangingPunct="1"/>
            <a:r>
              <a:rPr lang="en-US" sz="1800" dirty="0"/>
              <a:t>Written communication – has none of the above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052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577665" y="392906"/>
            <a:ext cx="5226235" cy="1466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sz="3600" i="1" dirty="0" smtClean="0">
                <a:solidFill>
                  <a:srgbClr val="000000"/>
                </a:solidFill>
              </a:rPr>
              <a:t>The Interview - Conduct</a:t>
            </a:r>
            <a:endParaRPr lang="en-US" sz="3600" i="1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54150" y="5153025"/>
            <a:ext cx="69913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4300" lvl="1">
              <a:spcBef>
                <a:spcPct val="20000"/>
              </a:spcBef>
            </a:pPr>
            <a:endParaRPr lang="en-US" sz="2100" kern="1200" dirty="0">
              <a:latin typeface="Calibri" charset="0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727075" y="2075656"/>
            <a:ext cx="7416800" cy="2886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It’</a:t>
            </a:r>
            <a:r>
              <a:rPr lang="en-US" altLang="ja-JP" sz="1600" dirty="0" smtClean="0"/>
              <a:t>s </a:t>
            </a:r>
            <a:r>
              <a:rPr lang="en-US" altLang="ja-JP" sz="1600" dirty="0"/>
              <a:t>OK to be nervous, most applicants are.  Take a deep breath before you start.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r>
              <a:rPr lang="en-US" sz="1600" dirty="0"/>
              <a:t>If </a:t>
            </a:r>
            <a:r>
              <a:rPr lang="en-US" sz="1600" dirty="0" smtClean="0"/>
              <a:t>necessary, </a:t>
            </a:r>
            <a:r>
              <a:rPr lang="en-US" sz="1600" dirty="0"/>
              <a:t>mention it. </a:t>
            </a:r>
            <a:r>
              <a:rPr lang="ja-JP" altLang="en-US" sz="1600" dirty="0"/>
              <a:t>“</a:t>
            </a:r>
            <a:r>
              <a:rPr lang="en-US" altLang="ja-JP" sz="1600" dirty="0"/>
              <a:t>Sorry </a:t>
            </a:r>
            <a:r>
              <a:rPr lang="en-US" altLang="ja-JP" sz="1600" dirty="0" smtClean="0"/>
              <a:t>I’m nervous, </a:t>
            </a:r>
            <a:r>
              <a:rPr lang="en-US" altLang="ja-JP" sz="1600" dirty="0"/>
              <a:t>this job means so much to me.</a:t>
            </a:r>
            <a:r>
              <a:rPr lang="ja-JP" altLang="en-US" sz="1600" dirty="0"/>
              <a:t>”</a:t>
            </a:r>
            <a:r>
              <a:rPr lang="en-US" altLang="ja-JP" sz="1600" dirty="0"/>
              <a:t>  Chances are the Interviewer will try to put you at ease</a:t>
            </a:r>
            <a:r>
              <a:rPr lang="en-US" altLang="ja-JP" sz="1600" dirty="0" smtClean="0"/>
              <a:t>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ja-JP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/>
              <a:t>The best applicants are prepared, answer all questions honestly and have an air of </a:t>
            </a:r>
            <a:r>
              <a:rPr lang="ja-JP" altLang="en-US" sz="1600" dirty="0"/>
              <a:t>“</a:t>
            </a:r>
            <a:r>
              <a:rPr lang="en-US" altLang="ja-JP" sz="1600" dirty="0"/>
              <a:t>quiet confidence</a:t>
            </a:r>
            <a:r>
              <a:rPr lang="ja-JP" altLang="en-US" sz="1600" dirty="0"/>
              <a:t>”</a:t>
            </a:r>
            <a:r>
              <a:rPr lang="en-US" altLang="ja-JP" sz="1600" dirty="0"/>
              <a:t> about them</a:t>
            </a:r>
            <a:r>
              <a:rPr lang="en-US" altLang="ja-JP" sz="1600" dirty="0" smtClean="0"/>
              <a:t>.</a:t>
            </a:r>
            <a:endParaRPr lang="en-US" altLang="ja-JP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Don’</a:t>
            </a:r>
            <a:r>
              <a:rPr lang="en-US" altLang="ja-JP" sz="1600" dirty="0" smtClean="0"/>
              <a:t>t </a:t>
            </a:r>
            <a:r>
              <a:rPr lang="en-US" altLang="ja-JP" sz="1600" dirty="0"/>
              <a:t>be overconfident and assume you are getting the </a:t>
            </a:r>
            <a:r>
              <a:rPr lang="en-US" altLang="ja-JP" sz="1600" dirty="0" smtClean="0"/>
              <a:t>job. They </a:t>
            </a:r>
            <a:r>
              <a:rPr lang="en-US" altLang="ja-JP" sz="1600" dirty="0"/>
              <a:t>will decide </a:t>
            </a:r>
            <a:r>
              <a:rPr lang="en-US" altLang="ja-JP" sz="1600" dirty="0" smtClean="0"/>
              <a:t>that, </a:t>
            </a:r>
            <a:r>
              <a:rPr lang="en-US" altLang="ja-JP" sz="1600" dirty="0"/>
              <a:t>not YOU.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325" y="5534025"/>
            <a:ext cx="5210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400" i="1" dirty="0" smtClean="0">
                <a:solidFill>
                  <a:schemeClr val="accent6">
                    <a:lumMod val="50000"/>
                  </a:schemeClr>
                </a:solidFill>
              </a:rPr>
              <a:t>If </a:t>
            </a:r>
            <a:r>
              <a:rPr lang="en-US" altLang="ja-JP" sz="1400" i="1" dirty="0">
                <a:solidFill>
                  <a:schemeClr val="accent6">
                    <a:lumMod val="50000"/>
                  </a:schemeClr>
                </a:solidFill>
              </a:rPr>
              <a:t>you don’t have confidence, you’ll always find a way not to win.</a:t>
            </a:r>
            <a:r>
              <a:rPr lang="ja-JP" altLang="en-US" sz="1400" i="1" dirty="0">
                <a:solidFill>
                  <a:schemeClr val="accent6">
                    <a:lumMod val="50000"/>
                  </a:schemeClr>
                </a:solidFill>
              </a:rPr>
              <a:t>”</a:t>
            </a:r>
            <a:r>
              <a:rPr lang="en-US" altLang="ja-JP" sz="1400" i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1400" i="1" dirty="0">
                <a:solidFill>
                  <a:schemeClr val="accent6">
                    <a:lumMod val="50000"/>
                  </a:schemeClr>
                </a:solidFill>
              </a:rPr>
              <a:t>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i="1" dirty="0">
                <a:solidFill>
                  <a:schemeClr val="accent6">
                    <a:lumMod val="50000"/>
                  </a:schemeClr>
                </a:solidFill>
              </a:rPr>
              <a:t>				</a:t>
            </a:r>
            <a:endParaRPr lang="en-US" sz="1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i="1" dirty="0" smtClean="0">
                <a:solidFill>
                  <a:schemeClr val="accent6">
                    <a:lumMod val="50000"/>
                  </a:schemeClr>
                </a:solidFill>
              </a:rPr>
              <a:t>Carl 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</a:rPr>
              <a:t>Lewis, 9-time Olympic Gold Medalist </a:t>
            </a:r>
          </a:p>
        </p:txBody>
      </p:sp>
    </p:spTree>
    <p:extLst>
      <p:ext uri="{BB962C8B-B14F-4D97-AF65-F5344CB8AC3E}">
        <p14:creationId xmlns:p14="http://schemas.microsoft.com/office/powerpoint/2010/main" val="34450016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577665" y="241300"/>
            <a:ext cx="5226235" cy="1466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sz="3600" i="1" dirty="0" smtClean="0">
                <a:solidFill>
                  <a:srgbClr val="000000"/>
                </a:solidFill>
              </a:rPr>
              <a:t>Greeting the Interviewer</a:t>
            </a:r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927100" y="1708298"/>
            <a:ext cx="7861300" cy="4692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800" dirty="0"/>
              <a:t>Be on time – no excuses!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Remember the name of the person you have an appointment with.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Dress appropriately – if in doubt ask them if they have a dress code.  At a minimum no torn, worn or soiled clothing.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Consider the corporate culture you will be visiting. Will tattoos, piercings or other body art be appreciated, or a turn off? What about hair and clothing? NOTHING in your appearance should be a distraction, the attention needs to be on you as a person and what you bring to the company.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No sunglasses on your head and go very light on perfume or cologne or none at all.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Everything about you should say Professional, Confident, Good Fit for the Company.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Make </a:t>
            </a:r>
            <a:r>
              <a:rPr lang="en-US" sz="1800" dirty="0"/>
              <a:t>eye contact – but </a:t>
            </a:r>
            <a:r>
              <a:rPr lang="en-US" sz="1800" dirty="0" smtClean="0"/>
              <a:t>don’</a:t>
            </a:r>
            <a:r>
              <a:rPr lang="en-US" altLang="ja-JP" sz="1800" dirty="0" smtClean="0"/>
              <a:t>t </a:t>
            </a:r>
            <a:r>
              <a:rPr lang="en-US" altLang="ja-JP" sz="1800" dirty="0"/>
              <a:t>go </a:t>
            </a:r>
            <a:r>
              <a:rPr lang="en-US" altLang="ja-JP" sz="1800" dirty="0" smtClean="0"/>
              <a:t>overboard…it’s ok to blink and look at your notes</a:t>
            </a:r>
            <a:endParaRPr lang="en-US" altLang="ja-JP" sz="1800" dirty="0"/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Firm </a:t>
            </a:r>
            <a:r>
              <a:rPr lang="en-US" sz="1800" dirty="0" smtClean="0"/>
              <a:t>handshake – </a:t>
            </a:r>
            <a:r>
              <a:rPr lang="en-US" sz="1800" i="1" dirty="0" smtClean="0"/>
              <a:t>palm to palm </a:t>
            </a:r>
            <a:r>
              <a:rPr lang="en-US" sz="1800" dirty="0" smtClean="0"/>
              <a:t>– not a death grip! Up to 5 seconds in duration. </a:t>
            </a:r>
            <a:r>
              <a:rPr lang="en-US" sz="1800" i="1" dirty="0" smtClean="0"/>
              <a:t>Let them release first. </a:t>
            </a:r>
            <a:r>
              <a:rPr lang="en-US" sz="1800" dirty="0" smtClean="0"/>
              <a:t>(Practice!)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AEFA2-FC09-504E-9815-9B66B64A1D8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146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6background.pot</Template>
  <TotalTime>1234</TotalTime>
  <Words>2043</Words>
  <Application>Microsoft Office PowerPoint</Application>
  <PresentationFormat>On-screen Show (4:3)</PresentationFormat>
  <Paragraphs>233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6background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6 Background mam</dc:subject>
  <dc:creator>Sonia Santos</dc:creator>
  <cp:lastModifiedBy>Job Coach</cp:lastModifiedBy>
  <cp:revision>174</cp:revision>
  <cp:lastPrinted>2014-06-12T21:29:56Z</cp:lastPrinted>
  <dcterms:created xsi:type="dcterms:W3CDTF">2013-12-15T18:21:52Z</dcterms:created>
  <dcterms:modified xsi:type="dcterms:W3CDTF">2014-06-23T17:46:47Z</dcterms:modified>
</cp:coreProperties>
</file>