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2" r:id="rId2"/>
    <p:sldId id="256" r:id="rId3"/>
    <p:sldId id="259" r:id="rId4"/>
    <p:sldId id="280" r:id="rId5"/>
    <p:sldId id="260" r:id="rId6"/>
    <p:sldId id="281" r:id="rId7"/>
    <p:sldId id="275" r:id="rId8"/>
    <p:sldId id="282" r:id="rId9"/>
    <p:sldId id="262" r:id="rId10"/>
    <p:sldId id="263" r:id="rId11"/>
    <p:sldId id="284" r:id="rId12"/>
    <p:sldId id="285" r:id="rId13"/>
    <p:sldId id="288" r:id="rId14"/>
    <p:sldId id="286" r:id="rId15"/>
    <p:sldId id="287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87194" autoAdjust="0"/>
  </p:normalViewPr>
  <p:slideViewPr>
    <p:cSldViewPr snapToGrid="0" snapToObjects="1">
      <p:cViewPr varScale="1">
        <p:scale>
          <a:sx n="80" d="100"/>
          <a:sy n="80" d="100"/>
        </p:scale>
        <p:origin x="-16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19560D-7BF0-9F49-9452-8519D5D5DC78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ED47CD-A206-DF4B-9D37-41E673BB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43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6B130C-DA2F-DB41-B990-39936017313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C13072-3A8B-E04E-A84C-F9BD7BF3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024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Presenter: distribute and refer to lists of Soft Skills and Mega Skills…ask participants to break into groups and choose those they think</a:t>
            </a:r>
            <a:r>
              <a:rPr lang="en-US" baseline="0" dirty="0" smtClean="0"/>
              <a:t> are most important and why. Assign a leader, note taker, scribe and someone to present (or have each student choose the Soft or Mega Skill that best describes them and tell why</a:t>
            </a:r>
            <a:r>
              <a:rPr lang="en-US" baseline="0" dirty="0" smtClean="0"/>
              <a:t>). Also,  distribute and discuss Cathy </a:t>
            </a:r>
            <a:r>
              <a:rPr lang="en-US" baseline="0" dirty="0" err="1" smtClean="0"/>
              <a:t>Glowacky’s</a:t>
            </a:r>
            <a:r>
              <a:rPr lang="en-US" baseline="0" dirty="0" smtClean="0"/>
              <a:t> check list.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13072-3A8B-E04E-A84C-F9BD7BF36A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1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r>
              <a:rPr lang="en-US" baseline="0" dirty="0" smtClean="0"/>
              <a:t> still in groups assign each to answer the questions above…one group works on black font and one group works on blue…assign a leader, scribe, and someone to present ideas to the class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13072-3A8B-E04E-A84C-F9BD7BF36A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46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13072-3A8B-E04E-A84C-F9BD7BF36A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0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330CB-1D10-4775-A0CA-33020F7A23A7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2844-CFB4-DF49-8B51-7060F197F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7974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F946-7E97-45ED-8F06-4EA4867EDC38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A2E8C-EC97-E041-B692-4395EDF2A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953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D5825-57B4-4370-8270-DE8A5A077DB7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E40A-AB0E-3648-8B51-021F0293E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8707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68AE-A4A4-470E-B1C3-12F67A161AE7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741F6-DBB2-6D4E-9B96-EB36D25E0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56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063A-B752-47FC-B05A-F66144FE38C2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B2D99-747B-BB4E-B848-731AC2628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150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EAE67-2DB6-4B70-8096-25F2EF5F6480}" type="datetime1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BD66A-B699-0948-B60A-CAF7B781D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5158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56533-22E6-4B54-84F4-8CF6819E7F3A}" type="datetime1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6739-68C2-E141-8F92-BF8CA1CD8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801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2140-5F09-430E-B1D9-414F81AF1A15}" type="datetime1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30C9-02BC-3A4F-AAE1-B15317D28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489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6C29-DCCE-493A-A706-A431E13DF8C9}" type="datetime1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EFA2-FC09-504E-9815-9B66B64A1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9881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A14D-14C1-4D32-A12B-038F9435E701}" type="datetime1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C749-0369-9240-A42A-2EC1AECAF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870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1DFFB-6381-4423-8938-E73B963306AE}" type="datetime1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3989-949D-394A-991A-D9AFEDD43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8088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BBD01A-D0FE-4AF4-853D-2244845AC8BB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EBD761-50C7-4B48-8568-C721FBF1A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653143" y="2008712"/>
            <a:ext cx="7886700" cy="320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i="1" dirty="0" smtClean="0">
                <a:latin typeface="+mn-lt"/>
              </a:rPr>
              <a:t>Soft Skills</a:t>
            </a:r>
          </a:p>
          <a:p>
            <a:pPr algn="ctr"/>
            <a:r>
              <a:rPr lang="en-US" sz="3200" i="1" kern="1200" dirty="0" smtClean="0">
                <a:latin typeface="+mn-lt"/>
              </a:rPr>
              <a:t>The Skills, Behaviors and Attitudes that help us </a:t>
            </a:r>
            <a:r>
              <a:rPr lang="en-US" sz="3200" i="1" dirty="0" smtClean="0">
                <a:latin typeface="+mn-lt"/>
              </a:rPr>
              <a:t>succeed</a:t>
            </a:r>
            <a:r>
              <a:rPr lang="en-US" sz="3200" i="1" kern="1200" dirty="0" smtClean="0">
                <a:latin typeface="+mn-lt"/>
              </a:rPr>
              <a:t> </a:t>
            </a:r>
            <a:r>
              <a:rPr lang="en-US" sz="3200" i="1" kern="1200" dirty="0" smtClean="0">
                <a:latin typeface="+mn-lt"/>
              </a:rPr>
              <a:t>at work and in life</a:t>
            </a:r>
            <a:endParaRPr lang="en-US" sz="3200" i="1" kern="1200" dirty="0">
              <a:latin typeface="+mn-lt"/>
            </a:endParaRPr>
          </a:p>
        </p:txBody>
      </p:sp>
      <p:sp>
        <p:nvSpPr>
          <p:cNvPr id="3" name="Title 5"/>
          <p:cNvSpPr>
            <a:spLocks noGrp="1"/>
          </p:cNvSpPr>
          <p:nvPr/>
        </p:nvSpPr>
        <p:spPr bwMode="auto">
          <a:xfrm>
            <a:off x="483492" y="344714"/>
            <a:ext cx="532786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kern="1200" dirty="0" smtClean="0"/>
              <a:t>Employment Certification Program</a:t>
            </a:r>
            <a:endParaRPr lang="en-US" sz="3600" i="1" kern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53143" y="5734540"/>
            <a:ext cx="4506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Workshop 6</a:t>
            </a:r>
            <a:endParaRPr lang="en-US" sz="2400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5"/>
          <p:cNvSpPr txBox="1"/>
          <p:nvPr/>
        </p:nvSpPr>
        <p:spPr>
          <a:xfrm>
            <a:off x="653143" y="6197340"/>
            <a:ext cx="35528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800" dirty="0"/>
              <a:t>Copyright © </a:t>
            </a:r>
            <a:r>
              <a:rPr lang="en-US" sz="800" dirty="0" smtClean="0"/>
              <a:t>2014 by Memorial Assistance Ministries. All </a:t>
            </a:r>
            <a:r>
              <a:rPr lang="en-US" sz="800" dirty="0"/>
              <a:t>rights reserved.</a:t>
            </a:r>
            <a:endParaRPr lang="en-US" sz="800" i="1" dirty="0"/>
          </a:p>
        </p:txBody>
      </p:sp>
    </p:spTree>
    <p:extLst>
      <p:ext uri="{BB962C8B-B14F-4D97-AF65-F5344CB8AC3E}">
        <p14:creationId xmlns:p14="http://schemas.microsoft.com/office/powerpoint/2010/main" val="1851592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833" y="652430"/>
            <a:ext cx="4138068" cy="128577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latin typeface="Arial" charset="0"/>
              </a:rPr>
              <a:t>Active Listening Techniques</a:t>
            </a:r>
            <a:r>
              <a:rPr lang="en-US" sz="3600" dirty="0" smtClean="0">
                <a:latin typeface="Arial" charset="0"/>
              </a:rPr>
              <a:t>	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36600" y="2330093"/>
            <a:ext cx="81661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kern="1200" dirty="0"/>
              <a:t>Give </a:t>
            </a:r>
            <a:r>
              <a:rPr lang="en-US" sz="2000" kern="1200" dirty="0" smtClean="0"/>
              <a:t>your </a:t>
            </a:r>
            <a:r>
              <a:rPr lang="en-US" sz="2000" kern="1200" dirty="0" smtClean="0"/>
              <a:t>complete attention to the person speaking</a:t>
            </a:r>
            <a:endParaRPr lang="en-US" sz="2000" kern="1200" dirty="0"/>
          </a:p>
          <a:p>
            <a:pPr marL="342900" indent="-342900">
              <a:buFont typeface="Arial" charset="0"/>
              <a:buChar char="•"/>
            </a:pPr>
            <a:r>
              <a:rPr lang="en-US" sz="2000" kern="1200" dirty="0"/>
              <a:t>Face the speaker and </a:t>
            </a:r>
            <a:r>
              <a:rPr lang="en-US" altLang="ja-JP" sz="2000" kern="1200" dirty="0" smtClean="0"/>
              <a:t>maintain eye contact</a:t>
            </a:r>
            <a:endParaRPr lang="en-US" altLang="ja-JP" sz="2000" kern="1200" dirty="0"/>
          </a:p>
          <a:p>
            <a:pPr marL="342900" indent="-342900">
              <a:buFont typeface="Arial" charset="0"/>
              <a:buChar char="•"/>
            </a:pPr>
            <a:r>
              <a:rPr lang="en-US" sz="2000" kern="1200" dirty="0" smtClean="0"/>
              <a:t>Focus </a:t>
            </a:r>
            <a:r>
              <a:rPr lang="en-US" sz="2000" kern="1200" dirty="0" smtClean="0"/>
              <a:t>on </a:t>
            </a:r>
            <a:r>
              <a:rPr lang="en-US" sz="2000" kern="1200" dirty="0"/>
              <a:t>what the speaker is </a:t>
            </a:r>
            <a:r>
              <a:rPr lang="en-US" sz="2000" kern="1200" dirty="0" smtClean="0"/>
              <a:t>saying and use “cues” that indicate so.</a:t>
            </a:r>
            <a:endParaRPr lang="en-US" sz="2000" kern="1200" dirty="0"/>
          </a:p>
          <a:p>
            <a:pPr marL="342900" indent="-342900">
              <a:buFont typeface="Arial" charset="0"/>
              <a:buChar char="•"/>
            </a:pPr>
            <a:r>
              <a:rPr lang="en-US" sz="2000" kern="1200" dirty="0" smtClean="0"/>
              <a:t>Avoid </a:t>
            </a:r>
            <a:r>
              <a:rPr lang="en-US" sz="2000" kern="1200" dirty="0"/>
              <a:t>interrupting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kern="1200" dirty="0"/>
              <a:t>Avoid giving advice unless requested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kern="1200" dirty="0"/>
              <a:t>When speaker is </a:t>
            </a:r>
            <a:r>
              <a:rPr lang="en-US" sz="2000" kern="1200" dirty="0" smtClean="0"/>
              <a:t>finished, check </a:t>
            </a:r>
            <a:r>
              <a:rPr lang="en-US" sz="2000" kern="1200" dirty="0"/>
              <a:t>with </a:t>
            </a:r>
            <a:r>
              <a:rPr lang="en-US" sz="2000" kern="1200" dirty="0" smtClean="0"/>
              <a:t>him/her </a:t>
            </a:r>
            <a:r>
              <a:rPr lang="en-US" sz="2000" kern="1200" dirty="0"/>
              <a:t>to see if you really understood them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kern="1200" dirty="0"/>
              <a:t>Respond calmly and </a:t>
            </a:r>
            <a:r>
              <a:rPr lang="en-US" sz="2000" kern="1200" dirty="0" smtClean="0"/>
              <a:t>without judgment</a:t>
            </a:r>
            <a:endParaRPr lang="en-US" sz="2000" kern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6600" y="5415147"/>
            <a:ext cx="795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QUESTION: What is the purpose of active listening? How can it help in the workplace? How can it help at home  or with friends?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39648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591457" y="753154"/>
            <a:ext cx="5334000" cy="15240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Five Ways to Address</a:t>
            </a:r>
          </a:p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Conflict</a:t>
            </a:r>
            <a:endParaRPr lang="en-US" sz="3600" i="1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812800" y="2171700"/>
            <a:ext cx="7403152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z="1400" b="1" i="1" dirty="0">
                <a:latin typeface="Arial" charset="0"/>
                <a:cs typeface="+mn-cs"/>
              </a:rPr>
              <a:t>Accommodation</a:t>
            </a:r>
            <a:r>
              <a:rPr lang="en-US" sz="1400" dirty="0">
                <a:latin typeface="Arial" charset="0"/>
                <a:cs typeface="+mn-cs"/>
              </a:rPr>
              <a:t> - </a:t>
            </a:r>
            <a:r>
              <a:rPr lang="en-US" sz="1400" dirty="0" smtClean="0">
                <a:latin typeface="Arial" charset="0"/>
                <a:cs typeface="+mn-cs"/>
              </a:rPr>
              <a:t>“Killing </a:t>
            </a:r>
            <a:r>
              <a:rPr lang="en-US" sz="1400" dirty="0">
                <a:latin typeface="Arial" charset="0"/>
                <a:cs typeface="+mn-cs"/>
              </a:rPr>
              <a:t>them with kindness."  Strategy of choice when the relationship is the most important element.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i="1" dirty="0">
                <a:latin typeface="Arial" charset="0"/>
                <a:cs typeface="+mn-cs"/>
              </a:rPr>
              <a:t>Avoidance</a:t>
            </a:r>
            <a:r>
              <a:rPr lang="en-US" sz="1400" dirty="0">
                <a:latin typeface="Arial" charset="0"/>
                <a:cs typeface="+mn-cs"/>
              </a:rPr>
              <a:t> - </a:t>
            </a:r>
            <a:r>
              <a:rPr lang="en-US" sz="1400" dirty="0" smtClean="0">
                <a:latin typeface="Arial" charset="0"/>
                <a:cs typeface="+mn-cs"/>
              </a:rPr>
              <a:t>Flight </a:t>
            </a:r>
            <a:r>
              <a:rPr lang="en-US" sz="1400" dirty="0">
                <a:latin typeface="Arial" charset="0"/>
                <a:cs typeface="+mn-cs"/>
              </a:rPr>
              <a:t>part of "fight or flight." Ignoring or postponing conflict. Useful as a temporary measure but never resolves the problem. Sometimes </a:t>
            </a:r>
            <a:r>
              <a:rPr lang="en-US" sz="1400" dirty="0" smtClean="0">
                <a:latin typeface="Arial" charset="0"/>
                <a:cs typeface="+mn-cs"/>
              </a:rPr>
              <a:t>it is best </a:t>
            </a:r>
            <a:r>
              <a:rPr lang="en-US" sz="1400" dirty="0">
                <a:latin typeface="Arial" charset="0"/>
                <a:cs typeface="+mn-cs"/>
              </a:rPr>
              <a:t>to just cut your losses.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i="1" dirty="0">
                <a:latin typeface="Arial" charset="0"/>
                <a:cs typeface="+mn-cs"/>
              </a:rPr>
              <a:t>Collaboration</a:t>
            </a:r>
            <a:r>
              <a:rPr lang="en-US" sz="1400" dirty="0">
                <a:latin typeface="Arial" charset="0"/>
                <a:cs typeface="+mn-cs"/>
              </a:rPr>
              <a:t> - Working together to achieve a "win/win.</a:t>
            </a:r>
            <a:r>
              <a:rPr lang="ja-JP" altLang="en-US" sz="1400" dirty="0">
                <a:latin typeface="Arial" charset="0"/>
                <a:cs typeface="+mn-cs"/>
              </a:rPr>
              <a:t>”</a:t>
            </a:r>
            <a:r>
              <a:rPr lang="en-US" sz="1400" dirty="0">
                <a:latin typeface="Arial" charset="0"/>
                <a:cs typeface="+mn-cs"/>
              </a:rPr>
              <a:t> </a:t>
            </a:r>
            <a:r>
              <a:rPr lang="en-US" sz="1400" dirty="0" smtClean="0">
                <a:latin typeface="Arial" charset="0"/>
                <a:cs typeface="+mn-cs"/>
              </a:rPr>
              <a:t>Requires all parties to be willing to do this. </a:t>
            </a:r>
            <a:r>
              <a:rPr lang="en-US" sz="1400" dirty="0">
                <a:latin typeface="Arial" charset="0"/>
                <a:cs typeface="+mn-cs"/>
              </a:rPr>
              <a:t>T</a:t>
            </a:r>
            <a:r>
              <a:rPr lang="en-US" sz="1400" dirty="0" smtClean="0">
                <a:latin typeface="Arial" charset="0"/>
                <a:cs typeface="+mn-cs"/>
              </a:rPr>
              <a:t>rust </a:t>
            </a:r>
            <a:r>
              <a:rPr lang="en-US" sz="1400" dirty="0">
                <a:latin typeface="Arial" charset="0"/>
                <a:cs typeface="+mn-cs"/>
              </a:rPr>
              <a:t>and open communication.  </a:t>
            </a:r>
            <a:r>
              <a:rPr lang="en-US" sz="1400" dirty="0" smtClean="0">
                <a:latin typeface="Arial" charset="0"/>
                <a:cs typeface="+mn-cs"/>
              </a:rPr>
              <a:t>Time </a:t>
            </a:r>
            <a:r>
              <a:rPr lang="en-US" sz="1400" dirty="0">
                <a:latin typeface="Arial" charset="0"/>
                <a:cs typeface="+mn-cs"/>
              </a:rPr>
              <a:t>and </a:t>
            </a:r>
            <a:r>
              <a:rPr lang="en-US" sz="1400" dirty="0" smtClean="0">
                <a:latin typeface="Arial" charset="0"/>
                <a:cs typeface="+mn-cs"/>
              </a:rPr>
              <a:t>work intensive </a:t>
            </a:r>
            <a:r>
              <a:rPr lang="en-US" sz="1400" dirty="0">
                <a:latin typeface="Arial" charset="0"/>
                <a:cs typeface="+mn-cs"/>
              </a:rPr>
              <a:t>to achieve.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i="1" dirty="0">
                <a:latin typeface="Arial" charset="0"/>
                <a:cs typeface="+mn-cs"/>
              </a:rPr>
              <a:t>Compromise</a:t>
            </a:r>
            <a:r>
              <a:rPr lang="en-US" sz="1400" dirty="0">
                <a:latin typeface="Arial" charset="0"/>
                <a:cs typeface="+mn-cs"/>
              </a:rPr>
              <a:t> - Quick dispute settlement process in which </a:t>
            </a:r>
            <a:r>
              <a:rPr lang="en-US" sz="1400" dirty="0" smtClean="0">
                <a:latin typeface="Arial" charset="0"/>
                <a:cs typeface="+mn-cs"/>
              </a:rPr>
              <a:t>all sides </a:t>
            </a:r>
            <a:r>
              <a:rPr lang="en-US" sz="1400" dirty="0">
                <a:latin typeface="Arial" charset="0"/>
                <a:cs typeface="+mn-cs"/>
              </a:rPr>
              <a:t>agree to accept less than they originally </a:t>
            </a:r>
            <a:r>
              <a:rPr lang="en-US" sz="1400" dirty="0" smtClean="0">
                <a:latin typeface="Arial" charset="0"/>
                <a:cs typeface="+mn-cs"/>
              </a:rPr>
              <a:t>wanted. Requires </a:t>
            </a:r>
            <a:r>
              <a:rPr lang="en-US" sz="1400" dirty="0">
                <a:latin typeface="Arial" charset="0"/>
                <a:cs typeface="+mn-cs"/>
              </a:rPr>
              <a:t>each side to give up things that are important. Less than optimal but good backup strategy.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i="1" dirty="0">
                <a:latin typeface="Arial" charset="0"/>
                <a:cs typeface="+mn-cs"/>
              </a:rPr>
              <a:t>Competition</a:t>
            </a:r>
            <a:r>
              <a:rPr lang="en-US" sz="1400" dirty="0">
                <a:latin typeface="Arial" charset="0"/>
                <a:cs typeface="+mn-cs"/>
              </a:rPr>
              <a:t> - </a:t>
            </a:r>
            <a:r>
              <a:rPr lang="en-US" sz="1400" dirty="0" smtClean="0">
                <a:latin typeface="Arial" charset="0"/>
                <a:cs typeface="+mn-cs"/>
              </a:rPr>
              <a:t>Fight </a:t>
            </a:r>
            <a:r>
              <a:rPr lang="en-US" sz="1400" dirty="0">
                <a:latin typeface="Arial" charset="0"/>
                <a:cs typeface="+mn-cs"/>
              </a:rPr>
              <a:t>part of "fight or flight." Trying to do better than others or at others' expense. When the stakes are high for the organization, conflict </a:t>
            </a:r>
            <a:r>
              <a:rPr lang="en-US" sz="1400" dirty="0" smtClean="0">
                <a:latin typeface="Arial" charset="0"/>
                <a:cs typeface="+mn-cs"/>
              </a:rPr>
              <a:t>may be the preferred </a:t>
            </a:r>
            <a:r>
              <a:rPr lang="en-US" sz="1400" dirty="0">
                <a:latin typeface="Arial" charset="0"/>
                <a:cs typeface="+mn-cs"/>
              </a:rPr>
              <a:t>manner to bring opposing views into contrast so that senior management can make an informed decision.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500" dirty="0">
              <a:latin typeface="Arial" charset="0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56772" y="654163"/>
            <a:ext cx="3797300" cy="78898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Professionalism</a:t>
            </a:r>
          </a:p>
          <a:p>
            <a:pPr algn="l"/>
            <a:endParaRPr lang="en-US" sz="3600" dirty="0">
              <a:latin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019174" y="1778794"/>
            <a:ext cx="6723538" cy="4837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kern="1200" dirty="0">
                <a:latin typeface="Arial" charset="0"/>
                <a:cs typeface="Arial" charset="0"/>
              </a:rPr>
              <a:t>Positive attitude </a:t>
            </a:r>
          </a:p>
          <a:p>
            <a:pPr eaLnBrk="1" hangingPunct="1"/>
            <a:r>
              <a:rPr lang="en-US" sz="1600" kern="1200" dirty="0">
                <a:latin typeface="Arial" charset="0"/>
                <a:cs typeface="Arial" charset="0"/>
              </a:rPr>
              <a:t>Proper attire &amp; hygiene</a:t>
            </a:r>
          </a:p>
          <a:p>
            <a:pPr eaLnBrk="1" hangingPunct="1"/>
            <a:r>
              <a:rPr lang="en-US" sz="1600" kern="1200" dirty="0" smtClean="0">
                <a:latin typeface="Arial" charset="0"/>
                <a:cs typeface="Arial" charset="0"/>
              </a:rPr>
              <a:t>Punctuality (don’t arrive late or leave early!)</a:t>
            </a:r>
            <a:endParaRPr lang="en-US" sz="1600" kern="1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600" kern="1200" dirty="0">
                <a:latin typeface="Arial" charset="0"/>
                <a:cs typeface="Arial" charset="0"/>
              </a:rPr>
              <a:t>Etiquette/Manners</a:t>
            </a:r>
          </a:p>
          <a:p>
            <a:pPr eaLnBrk="1" hangingPunct="1"/>
            <a:r>
              <a:rPr lang="en-US" sz="1600" kern="1200" dirty="0">
                <a:latin typeface="Arial" charset="0"/>
                <a:cs typeface="Arial" charset="0"/>
              </a:rPr>
              <a:t>Awareness of and conformance with </a:t>
            </a:r>
            <a:r>
              <a:rPr lang="ja-JP" altLang="en-US" sz="1600" kern="1200" dirty="0">
                <a:latin typeface="Arial" charset="0"/>
                <a:cs typeface="Arial" charset="0"/>
              </a:rPr>
              <a:t>“</a:t>
            </a:r>
            <a:r>
              <a:rPr lang="en-US" altLang="ja-JP" sz="1600" kern="1200" dirty="0">
                <a:latin typeface="Arial" charset="0"/>
                <a:cs typeface="Arial" charset="0"/>
              </a:rPr>
              <a:t>corporate culture</a:t>
            </a:r>
            <a:r>
              <a:rPr lang="ja-JP" altLang="en-US" sz="1600" kern="1200" dirty="0">
                <a:latin typeface="Arial" charset="0"/>
                <a:cs typeface="Arial" charset="0"/>
              </a:rPr>
              <a:t>”</a:t>
            </a:r>
            <a:endParaRPr lang="en-US" altLang="ja-JP" sz="1600" kern="1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600" kern="1200" dirty="0" smtClean="0">
                <a:latin typeface="Arial" charset="0"/>
                <a:cs typeface="Arial" charset="0"/>
              </a:rPr>
              <a:t>Follow the </a:t>
            </a:r>
            <a:r>
              <a:rPr lang="en-US" sz="1600" kern="1200" dirty="0" smtClean="0">
                <a:latin typeface="Arial" charset="0"/>
                <a:cs typeface="Arial" charset="0"/>
              </a:rPr>
              <a:t>company rules</a:t>
            </a:r>
            <a:endParaRPr lang="en-US" sz="1600" kern="1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600" kern="1200" dirty="0" smtClean="0">
                <a:latin typeface="Arial" charset="0"/>
                <a:cs typeface="Arial" charset="0"/>
              </a:rPr>
              <a:t>Avoid gossip / treat everyone fairly and with respect</a:t>
            </a:r>
            <a:endParaRPr lang="en-US" sz="1600" kern="1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600" kern="1200" dirty="0" smtClean="0">
                <a:latin typeface="Arial" charset="0"/>
                <a:cs typeface="Arial" charset="0"/>
              </a:rPr>
              <a:t>Behave ethically</a:t>
            </a:r>
            <a:endParaRPr lang="en-US" sz="1600" kern="1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600" kern="1200" dirty="0">
                <a:latin typeface="Arial" charset="0"/>
                <a:cs typeface="Arial" charset="0"/>
              </a:rPr>
              <a:t>Appropriate </a:t>
            </a:r>
            <a:r>
              <a:rPr lang="en-US" sz="1600" kern="1200" dirty="0" smtClean="0">
                <a:latin typeface="Arial" charset="0"/>
                <a:cs typeface="Arial" charset="0"/>
              </a:rPr>
              <a:t>boundaries</a:t>
            </a:r>
            <a:endParaRPr lang="en-US" sz="1600" kern="1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600" kern="1200" dirty="0">
                <a:latin typeface="Arial" charset="0"/>
                <a:cs typeface="Arial" charset="0"/>
              </a:rPr>
              <a:t>Own up to mistakes</a:t>
            </a:r>
          </a:p>
          <a:p>
            <a:pPr eaLnBrk="1" hangingPunct="1"/>
            <a:r>
              <a:rPr lang="en-US" sz="1600" kern="1200" dirty="0">
                <a:latin typeface="Arial" charset="0"/>
                <a:cs typeface="Arial" charset="0"/>
              </a:rPr>
              <a:t>Ask for help when needed and show appreciation when </a:t>
            </a:r>
            <a:r>
              <a:rPr lang="en-US" sz="1600" kern="1200" dirty="0" smtClean="0">
                <a:latin typeface="Arial" charset="0"/>
                <a:cs typeface="Arial" charset="0"/>
              </a:rPr>
              <a:t>it</a:t>
            </a:r>
            <a:r>
              <a:rPr lang="en-US" sz="1600" dirty="0" smtClean="0">
                <a:latin typeface="Arial" charset="0"/>
                <a:cs typeface="Arial" charset="0"/>
              </a:rPr>
              <a:t>’</a:t>
            </a:r>
            <a:r>
              <a:rPr lang="en-US" altLang="ja-JP" sz="1600" kern="1200" dirty="0" smtClean="0">
                <a:latin typeface="Arial" charset="0"/>
                <a:cs typeface="Arial" charset="0"/>
              </a:rPr>
              <a:t>s given</a:t>
            </a:r>
          </a:p>
          <a:p>
            <a:pPr eaLnBrk="1" hangingPunct="1"/>
            <a:r>
              <a:rPr lang="en-US" altLang="ja-JP" sz="1600" dirty="0" smtClean="0">
                <a:latin typeface="Arial" charset="0"/>
                <a:cs typeface="Arial" charset="0"/>
              </a:rPr>
              <a:t>A strong work ethic</a:t>
            </a:r>
            <a:endParaRPr lang="en-US" altLang="ja-JP" sz="1600" kern="1200" dirty="0">
              <a:latin typeface="Arial" charset="0"/>
              <a:cs typeface="Arial" charset="0"/>
            </a:endParaRPr>
          </a:p>
          <a:p>
            <a:pPr eaLnBrk="1" hangingPunct="1"/>
            <a:endParaRPr lang="en-US" sz="2000" kern="1200" dirty="0"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45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56772" y="654163"/>
            <a:ext cx="4905828" cy="78898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A Strong Work Ethic</a:t>
            </a:r>
          </a:p>
          <a:p>
            <a:pPr algn="l"/>
            <a:endParaRPr lang="en-US" sz="3600" dirty="0">
              <a:latin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019174" y="1870816"/>
            <a:ext cx="5470526" cy="330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kern="1200" dirty="0" smtClean="0">
                <a:latin typeface="Arial" charset="0"/>
                <a:cs typeface="Arial" charset="0"/>
              </a:rPr>
              <a:t>Work hard – FOCUS – stay on task</a:t>
            </a:r>
          </a:p>
          <a:p>
            <a:pPr eaLnBrk="1" hangingPunct="1"/>
            <a:r>
              <a:rPr lang="en-US" altLang="ja-JP" sz="1600" dirty="0" smtClean="0">
                <a:latin typeface="Arial" charset="0"/>
                <a:cs typeface="Arial" charset="0"/>
              </a:rPr>
              <a:t>Work smart – be organized and avoid distractions</a:t>
            </a:r>
          </a:p>
          <a:p>
            <a:pPr eaLnBrk="1" hangingPunct="1"/>
            <a:r>
              <a:rPr lang="en-US" altLang="ja-JP" sz="1600" dirty="0" smtClean="0">
                <a:latin typeface="Arial" charset="0"/>
                <a:cs typeface="Arial" charset="0"/>
              </a:rPr>
              <a:t>Finish what you start and do so on time</a:t>
            </a:r>
          </a:p>
          <a:p>
            <a:pPr eaLnBrk="1" hangingPunct="1"/>
            <a:r>
              <a:rPr lang="en-US" altLang="ja-JP" sz="1600" dirty="0" smtClean="0">
                <a:latin typeface="Arial" charset="0"/>
                <a:cs typeface="Arial" charset="0"/>
              </a:rPr>
              <a:t>Demonstrate a sense of pride in your work</a:t>
            </a:r>
          </a:p>
          <a:p>
            <a:pPr eaLnBrk="1" hangingPunct="1"/>
            <a:r>
              <a:rPr lang="en-US" altLang="ja-JP" sz="1600" kern="1200" dirty="0" smtClean="0">
                <a:latin typeface="Arial" charset="0"/>
                <a:cs typeface="Arial" charset="0"/>
              </a:rPr>
              <a:t>Arrive early; leave a little late (don’t be a “clock watcher</a:t>
            </a:r>
            <a:r>
              <a:rPr lang="en-US" altLang="ja-JP" sz="1600" kern="1200" dirty="0" smtClean="0">
                <a:latin typeface="Arial" charset="0"/>
                <a:cs typeface="Arial" charset="0"/>
              </a:rPr>
              <a:t>!”)</a:t>
            </a:r>
          </a:p>
          <a:p>
            <a:pPr eaLnBrk="1" hangingPunct="1"/>
            <a:r>
              <a:rPr lang="en-US" altLang="ja-JP" sz="1600" kern="1200" dirty="0" smtClean="0">
                <a:latin typeface="Arial" charset="0"/>
                <a:cs typeface="Arial" charset="0"/>
              </a:rPr>
              <a:t>Be the “go to” person, make yourself “</a:t>
            </a:r>
            <a:r>
              <a:rPr lang="en-US" altLang="ja-JP" sz="1600" kern="1200" dirty="0" err="1" smtClean="0">
                <a:latin typeface="Arial" charset="0"/>
                <a:cs typeface="Arial" charset="0"/>
              </a:rPr>
              <a:t>indespensable</a:t>
            </a:r>
            <a:r>
              <a:rPr lang="en-US" altLang="ja-JP" sz="1600" kern="1200" dirty="0" smtClean="0">
                <a:latin typeface="Arial" charset="0"/>
                <a:cs typeface="Arial" charset="0"/>
              </a:rPr>
              <a:t>”</a:t>
            </a:r>
            <a:endParaRPr lang="en-US" altLang="ja-JP" sz="1600" kern="12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ja-JP" sz="1600" dirty="0" smtClean="0">
                <a:latin typeface="Arial" charset="0"/>
                <a:cs typeface="Arial" charset="0"/>
              </a:rPr>
              <a:t>Ask how you can help others</a:t>
            </a:r>
          </a:p>
          <a:p>
            <a:pPr eaLnBrk="1" hangingPunct="1"/>
            <a:r>
              <a:rPr lang="en-US" altLang="ja-JP" sz="1600" kern="1200" dirty="0" smtClean="0">
                <a:latin typeface="Arial" charset="0"/>
                <a:cs typeface="Arial" charset="0"/>
              </a:rPr>
              <a:t>Never say “it’s not my job”</a:t>
            </a:r>
          </a:p>
          <a:p>
            <a:pPr eaLnBrk="1" hangingPunct="1"/>
            <a:r>
              <a:rPr lang="en-US" altLang="ja-JP" sz="1600" dirty="0" smtClean="0">
                <a:latin typeface="Arial" charset="0"/>
                <a:cs typeface="Arial" charset="0"/>
              </a:rPr>
              <a:t>Volunteer for special projects or assignments</a:t>
            </a:r>
          </a:p>
          <a:p>
            <a:pPr eaLnBrk="1" hangingPunct="1"/>
            <a:r>
              <a:rPr lang="en-US" altLang="ja-JP" sz="1600" kern="1200" dirty="0" smtClean="0">
                <a:latin typeface="Arial" charset="0"/>
                <a:cs typeface="Arial" charset="0"/>
              </a:rPr>
              <a:t>Be the “go to” person that everyone can rely on</a:t>
            </a:r>
            <a:endParaRPr lang="en-US" altLang="ja-JP" sz="1600" kern="1200" dirty="0">
              <a:latin typeface="Arial" charset="0"/>
              <a:cs typeface="Arial" charset="0"/>
            </a:endParaRPr>
          </a:p>
          <a:p>
            <a:pPr eaLnBrk="1" hangingPunct="1"/>
            <a:endParaRPr lang="en-US" sz="2000" kern="1200" dirty="0"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8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533400" y="746692"/>
            <a:ext cx="5613400" cy="1143794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Maintaining a Positive</a:t>
            </a:r>
          </a:p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Attitude in the Workplace</a:t>
            </a:r>
          </a:p>
          <a:p>
            <a:pPr algn="l"/>
            <a:endParaRPr lang="en-US" sz="3600" dirty="0">
              <a:latin typeface="Arial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831850" y="2311400"/>
            <a:ext cx="8189320" cy="430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800" kern="1200" dirty="0" smtClean="0">
                <a:latin typeface="Arial" charset="0"/>
                <a:cs typeface="Arial" charset="0"/>
              </a:rPr>
              <a:t>Smile and </a:t>
            </a:r>
            <a:r>
              <a:rPr lang="en-US" sz="1800" kern="1200" dirty="0" smtClean="0">
                <a:latin typeface="Arial" charset="0"/>
                <a:cs typeface="Arial" charset="0"/>
              </a:rPr>
              <a:t>be approachable</a:t>
            </a:r>
            <a:endParaRPr lang="en-US" sz="1800" kern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Use your strengths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Turn problems into </a:t>
            </a:r>
            <a:r>
              <a:rPr lang="en-US" sz="1800" kern="1200" dirty="0" smtClean="0">
                <a:latin typeface="Arial" charset="0"/>
                <a:cs typeface="Arial" charset="0"/>
              </a:rPr>
              <a:t>opportunities – Take the High Road!</a:t>
            </a:r>
            <a:endParaRPr lang="en-US" sz="1800" kern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Adopt a </a:t>
            </a:r>
            <a:r>
              <a:rPr lang="ja-JP" altLang="en-US" sz="1800" kern="1200" dirty="0">
                <a:latin typeface="Arial" charset="0"/>
                <a:cs typeface="Arial" charset="0"/>
              </a:rPr>
              <a:t>“</a:t>
            </a:r>
            <a:r>
              <a:rPr lang="en-US" altLang="ja-JP" sz="1800" kern="1200" dirty="0">
                <a:latin typeface="Arial" charset="0"/>
                <a:cs typeface="Arial" charset="0"/>
              </a:rPr>
              <a:t>No Complaining</a:t>
            </a:r>
            <a:r>
              <a:rPr lang="ja-JP" altLang="en-US" sz="1800" kern="1200" dirty="0">
                <a:latin typeface="Arial" charset="0"/>
                <a:cs typeface="Arial" charset="0"/>
              </a:rPr>
              <a:t>”</a:t>
            </a:r>
            <a:r>
              <a:rPr lang="en-US" altLang="ja-JP" sz="1800" kern="1200" dirty="0">
                <a:latin typeface="Arial" charset="0"/>
                <a:cs typeface="Arial" charset="0"/>
              </a:rPr>
              <a:t> policy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Strive for a </a:t>
            </a:r>
            <a:r>
              <a:rPr lang="ja-JP" altLang="en-US" sz="1800" kern="1200" dirty="0">
                <a:latin typeface="Arial" charset="0"/>
                <a:cs typeface="Arial" charset="0"/>
              </a:rPr>
              <a:t>“</a:t>
            </a:r>
            <a:r>
              <a:rPr lang="en-US" altLang="ja-JP" sz="1800" kern="1200" dirty="0">
                <a:latin typeface="Arial" charset="0"/>
                <a:cs typeface="Arial" charset="0"/>
              </a:rPr>
              <a:t>Win/Win</a:t>
            </a:r>
            <a:r>
              <a:rPr lang="ja-JP" altLang="en-US" sz="1800" kern="1200" dirty="0">
                <a:latin typeface="Arial" charset="0"/>
                <a:cs typeface="Arial" charset="0"/>
              </a:rPr>
              <a:t>”</a:t>
            </a:r>
            <a:r>
              <a:rPr lang="en-US" altLang="ja-JP" sz="1800" kern="1200" dirty="0">
                <a:latin typeface="Arial" charset="0"/>
                <a:cs typeface="Arial" charset="0"/>
              </a:rPr>
              <a:t> </a:t>
            </a:r>
            <a:r>
              <a:rPr lang="en-US" altLang="ja-JP" sz="1800" dirty="0" smtClean="0">
                <a:latin typeface="Arial" charset="0"/>
                <a:cs typeface="Arial" charset="0"/>
              </a:rPr>
              <a:t>result</a:t>
            </a:r>
            <a:endParaRPr lang="en-US" altLang="ja-JP" sz="1800" kern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Focus on the good in others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Celebrate accomplishments, large and </a:t>
            </a:r>
            <a:r>
              <a:rPr lang="en-US" sz="1800" kern="1200" dirty="0" smtClean="0">
                <a:latin typeface="Arial" charset="0"/>
                <a:cs typeface="Arial" charset="0"/>
              </a:rPr>
              <a:t>small (yours and others’)</a:t>
            </a:r>
            <a:endParaRPr lang="en-US" sz="1800" kern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Focus on what you enjoy/improve on what you </a:t>
            </a:r>
            <a:r>
              <a:rPr lang="en-US" sz="1800" kern="1200" dirty="0" smtClean="0">
                <a:latin typeface="Arial" charset="0"/>
                <a:cs typeface="Arial" charset="0"/>
              </a:rPr>
              <a:t>don</a:t>
            </a:r>
            <a:r>
              <a:rPr lang="en-US" sz="1800" dirty="0" smtClean="0">
                <a:latin typeface="Arial" charset="0"/>
                <a:cs typeface="Arial" charset="0"/>
              </a:rPr>
              <a:t>’</a:t>
            </a:r>
            <a:r>
              <a:rPr lang="en-US" altLang="ja-JP" sz="1800" kern="1200" dirty="0" smtClean="0">
                <a:latin typeface="Arial" charset="0"/>
                <a:cs typeface="Arial" charset="0"/>
              </a:rPr>
              <a:t>t</a:t>
            </a:r>
            <a:endParaRPr lang="en-US" altLang="ja-JP" sz="1800" kern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Take care of yourself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Recognize and accept the things you cannot change, change the things you can and move 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kern="1200" dirty="0">
                <a:latin typeface="Arial" charset="0"/>
                <a:cs typeface="Arial" charset="0"/>
              </a:rPr>
              <a:t>At </a:t>
            </a:r>
            <a:r>
              <a:rPr lang="en-US" sz="1800" kern="1200" dirty="0" smtClean="0">
                <a:latin typeface="Arial" charset="0"/>
                <a:cs typeface="Arial" charset="0"/>
              </a:rPr>
              <a:t>day</a:t>
            </a:r>
            <a:r>
              <a:rPr lang="en-US" sz="1800" dirty="0" smtClean="0">
                <a:latin typeface="Arial" charset="0"/>
                <a:cs typeface="Arial" charset="0"/>
              </a:rPr>
              <a:t>’</a:t>
            </a:r>
            <a:r>
              <a:rPr lang="en-US" altLang="ja-JP" sz="1800" kern="1200" dirty="0" smtClean="0">
                <a:latin typeface="Arial" charset="0"/>
                <a:cs typeface="Arial" charset="0"/>
              </a:rPr>
              <a:t>s </a:t>
            </a:r>
            <a:r>
              <a:rPr lang="en-US" altLang="ja-JP" sz="1800" kern="1200" dirty="0">
                <a:latin typeface="Arial" charset="0"/>
                <a:cs typeface="Arial" charset="0"/>
              </a:rPr>
              <a:t>end, leave work at work!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400" kern="1200" dirty="0"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55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589643" y="811042"/>
            <a:ext cx="5003800" cy="1124744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Be the Best Employee</a:t>
            </a:r>
          </a:p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You Can Be</a:t>
            </a:r>
          </a:p>
          <a:p>
            <a:pPr algn="l"/>
            <a:endParaRPr lang="en-US" sz="3600" dirty="0">
              <a:latin typeface="Arial" charset="0"/>
            </a:endParaRPr>
          </a:p>
        </p:txBody>
      </p:sp>
      <p:sp>
        <p:nvSpPr>
          <p:cNvPr id="6" name="Rectangle 5"/>
          <p:cNvSpPr>
            <a:spLocks noGrp="1"/>
          </p:cNvSpPr>
          <p:nvPr/>
        </p:nvSpPr>
        <p:spPr bwMode="auto">
          <a:xfrm>
            <a:off x="762000" y="2590799"/>
            <a:ext cx="8115300" cy="3472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800" kern="1200" dirty="0">
                <a:latin typeface="Arial" charset="0"/>
                <a:cs typeface="Arial" charset="0"/>
              </a:rPr>
              <a:t>Be interested in the mission and performance of the organization </a:t>
            </a:r>
          </a:p>
          <a:p>
            <a:pPr eaLnBrk="1" hangingPunct="1"/>
            <a:r>
              <a:rPr lang="en-US" sz="1800" kern="1200" dirty="0">
                <a:latin typeface="Arial" charset="0"/>
                <a:cs typeface="Arial" charset="0"/>
              </a:rPr>
              <a:t>Be willing to </a:t>
            </a:r>
            <a:r>
              <a:rPr lang="ja-JP" altLang="en-US" sz="1800" kern="1200" dirty="0">
                <a:latin typeface="Arial" charset="0"/>
                <a:cs typeface="Arial" charset="0"/>
              </a:rPr>
              <a:t>“</a:t>
            </a:r>
            <a:r>
              <a:rPr lang="en-US" altLang="ja-JP" sz="1800" kern="1200" dirty="0">
                <a:latin typeface="Arial" charset="0"/>
                <a:cs typeface="Arial" charset="0"/>
              </a:rPr>
              <a:t>go the extra mile</a:t>
            </a:r>
            <a:r>
              <a:rPr lang="ja-JP" altLang="en-US" sz="1800" kern="1200" dirty="0">
                <a:latin typeface="Arial" charset="0"/>
                <a:cs typeface="Arial" charset="0"/>
              </a:rPr>
              <a:t>”</a:t>
            </a:r>
            <a:endParaRPr lang="en-US" altLang="ja-JP" sz="1800" kern="1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kern="1200" dirty="0">
                <a:latin typeface="Arial" charset="0"/>
                <a:cs typeface="Arial" charset="0"/>
              </a:rPr>
              <a:t>Be an expert in an area (the </a:t>
            </a:r>
            <a:r>
              <a:rPr lang="ja-JP" altLang="en-US" sz="1800" kern="1200" dirty="0">
                <a:latin typeface="Arial" charset="0"/>
                <a:cs typeface="Arial" charset="0"/>
              </a:rPr>
              <a:t>“</a:t>
            </a:r>
            <a:r>
              <a:rPr lang="en-US" altLang="ja-JP" sz="1800" kern="1200" dirty="0">
                <a:latin typeface="Arial" charset="0"/>
                <a:cs typeface="Arial" charset="0"/>
              </a:rPr>
              <a:t>go to</a:t>
            </a:r>
            <a:r>
              <a:rPr lang="ja-JP" altLang="en-US" sz="1800" kern="1200" dirty="0">
                <a:latin typeface="Arial" charset="0"/>
                <a:cs typeface="Arial" charset="0"/>
              </a:rPr>
              <a:t>”</a:t>
            </a:r>
            <a:r>
              <a:rPr lang="en-US" altLang="ja-JP" sz="1800" kern="1200" dirty="0">
                <a:latin typeface="Arial" charset="0"/>
                <a:cs typeface="Arial" charset="0"/>
              </a:rPr>
              <a:t> person)</a:t>
            </a:r>
          </a:p>
          <a:p>
            <a:pPr eaLnBrk="1" hangingPunct="1"/>
            <a:r>
              <a:rPr lang="en-US" sz="1800" kern="1200" dirty="0">
                <a:latin typeface="Arial" charset="0"/>
                <a:cs typeface="Arial" charset="0"/>
              </a:rPr>
              <a:t>Be </a:t>
            </a:r>
            <a:r>
              <a:rPr lang="en-US" sz="1800" kern="1200" dirty="0" smtClean="0">
                <a:latin typeface="Arial" charset="0"/>
                <a:cs typeface="Arial" charset="0"/>
              </a:rPr>
              <a:t>an employee that others want to work with</a:t>
            </a:r>
            <a:endParaRPr lang="en-US" sz="1800" kern="1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dirty="0" smtClean="0">
                <a:latin typeface="Arial" charset="0"/>
                <a:cs typeface="Arial" charset="0"/>
              </a:rPr>
              <a:t>P</a:t>
            </a:r>
            <a:r>
              <a:rPr lang="en-US" sz="1800" kern="1200" dirty="0" smtClean="0">
                <a:latin typeface="Arial" charset="0"/>
                <a:cs typeface="Arial" charset="0"/>
              </a:rPr>
              <a:t>repare </a:t>
            </a:r>
            <a:r>
              <a:rPr lang="en-US" sz="1800" kern="1200" dirty="0">
                <a:latin typeface="Arial" charset="0"/>
                <a:cs typeface="Arial" charset="0"/>
              </a:rPr>
              <a:t>for your next </a:t>
            </a:r>
            <a:r>
              <a:rPr lang="en-US" sz="1800" kern="1200" dirty="0" smtClean="0">
                <a:latin typeface="Arial" charset="0"/>
                <a:cs typeface="Arial" charset="0"/>
              </a:rPr>
              <a:t>promotion or opportunity</a:t>
            </a:r>
            <a:endParaRPr lang="en-US" sz="1800" kern="1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dirty="0" smtClean="0">
                <a:latin typeface="Arial" charset="0"/>
                <a:cs typeface="Arial" charset="0"/>
              </a:rPr>
              <a:t>Continue to network!</a:t>
            </a:r>
            <a:endParaRPr lang="en-US" sz="1800" kern="12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800" b="1" i="1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800" b="1" i="1" kern="12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r>
              <a:rPr lang="en-US" sz="1800" b="1" i="1" kern="1200" dirty="0" smtClean="0">
                <a:latin typeface="Arial" charset="0"/>
                <a:cs typeface="Arial" charset="0"/>
              </a:rPr>
              <a:t>The </a:t>
            </a:r>
            <a:r>
              <a:rPr lang="en-US" sz="1800" b="1" i="1" kern="1200" dirty="0">
                <a:latin typeface="Arial" charset="0"/>
                <a:cs typeface="Arial" charset="0"/>
              </a:rPr>
              <a:t>Best is Yet to Come!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05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507093" y="280988"/>
            <a:ext cx="48831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609600" indent="-609600" algn="l"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i="1" dirty="0" smtClean="0">
                <a:solidFill>
                  <a:srgbClr val="000000"/>
                </a:solidFill>
              </a:rPr>
              <a:t>Soft Skills</a:t>
            </a:r>
            <a:endParaRPr lang="en-US" sz="3600" i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507093" y="1630815"/>
            <a:ext cx="3226707" cy="454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800" dirty="0">
              <a:latin typeface="Arial" charset="0"/>
              <a:cs typeface="+mn-cs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cs typeface="+mn-cs"/>
              </a:rPr>
              <a:t>Communication: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cs typeface="+mn-cs"/>
              </a:rPr>
              <a:t>Confidence!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cs typeface="+mn-cs"/>
              </a:rPr>
              <a:t>Oral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cs typeface="+mn-cs"/>
              </a:rPr>
              <a:t>Written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cs typeface="+mn-cs"/>
              </a:rPr>
              <a:t>Body Language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cs typeface="+mn-cs"/>
              </a:rPr>
              <a:t>Demeanor and Affect</a:t>
            </a:r>
            <a:endParaRPr lang="en-US" sz="1600" dirty="0">
              <a:cs typeface="+mn-cs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 smtClean="0">
              <a:cs typeface="+mn-cs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cs typeface="+mn-cs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cs typeface="+mn-cs"/>
              </a:rPr>
              <a:t>Working with Others </a:t>
            </a:r>
            <a:endParaRPr lang="en-US" sz="2000" dirty="0"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/>
              <a:t>The Boss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/>
              <a:t>Co-workers</a:t>
            </a:r>
            <a:endParaRPr lang="en-US" sz="1600" dirty="0"/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/>
              <a:t>Clients/Customers</a:t>
            </a:r>
            <a:endParaRPr lang="en-US" sz="1600" dirty="0"/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/>
              <a:t>Diversity and Dignity</a:t>
            </a:r>
            <a:endParaRPr lang="en-US" sz="1600" dirty="0"/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/>
              <a:t>Active Listening</a:t>
            </a:r>
            <a:endParaRPr lang="en-US" sz="1600" dirty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Arial" charset="0"/>
              <a:cs typeface="+mn-cs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sz="700" dirty="0">
              <a:latin typeface="Arial" charset="0"/>
            </a:endParaRPr>
          </a:p>
          <a:p>
            <a:pPr marL="914400" lvl="2" indent="0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1572" y="1804988"/>
            <a:ext cx="29427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eaLnBrk="1" hangingPunct="1">
              <a:buFontTx/>
              <a:buNone/>
              <a:defRPr/>
            </a:pPr>
            <a:r>
              <a:rPr lang="en-US" sz="2000" b="1" dirty="0">
                <a:latin typeface="+mn-lt"/>
              </a:rPr>
              <a:t>Conflict </a:t>
            </a:r>
            <a:r>
              <a:rPr lang="en-US" sz="2000" b="1" dirty="0" smtClean="0">
                <a:latin typeface="+mn-lt"/>
              </a:rPr>
              <a:t>Resolution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>
                <a:latin typeface="+mn-lt"/>
              </a:rPr>
              <a:t>Five </a:t>
            </a:r>
            <a:r>
              <a:rPr lang="en-US" sz="1600" dirty="0">
                <a:latin typeface="+mn-lt"/>
              </a:rPr>
              <a:t>Ways to Address Conflict</a:t>
            </a:r>
            <a:endParaRPr lang="en-US" sz="1600" b="1" dirty="0">
              <a:latin typeface="+mn-lt"/>
            </a:endParaRPr>
          </a:p>
          <a:p>
            <a:pPr marL="609600" indent="-609600" eaLnBrk="1" hangingPunct="1">
              <a:buFontTx/>
              <a:buNone/>
              <a:defRPr/>
            </a:pPr>
            <a:endParaRPr lang="en-US" sz="1600" b="1" dirty="0" smtClean="0">
              <a:latin typeface="+mn-lt"/>
            </a:endParaRPr>
          </a:p>
          <a:p>
            <a:pPr marL="609600" indent="-609600" eaLnBrk="1" hangingPunct="1">
              <a:buFontTx/>
              <a:buNone/>
              <a:defRPr/>
            </a:pPr>
            <a:endParaRPr lang="en-US" sz="1600" b="1" dirty="0" smtClean="0">
              <a:latin typeface="+mn-lt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2000" b="1" dirty="0" smtClean="0">
                <a:latin typeface="+mn-lt"/>
              </a:rPr>
              <a:t>Professionalism</a:t>
            </a:r>
            <a:endParaRPr lang="en-US" sz="2000" dirty="0">
              <a:latin typeface="+mn-lt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>
                <a:latin typeface="+mn-lt"/>
              </a:rPr>
              <a:t>Work </a:t>
            </a:r>
            <a:r>
              <a:rPr lang="en-US" sz="1600" dirty="0" smtClean="0">
                <a:latin typeface="+mn-lt"/>
              </a:rPr>
              <a:t>Ethic</a:t>
            </a:r>
            <a:endParaRPr lang="en-US" sz="1600" dirty="0" smtClean="0">
              <a:latin typeface="+mn-lt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>
                <a:latin typeface="+mn-lt"/>
              </a:rPr>
              <a:t>Integrity </a:t>
            </a:r>
            <a:endParaRPr lang="en-US" sz="1600" dirty="0" smtClean="0">
              <a:latin typeface="+mn-lt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>
                <a:latin typeface="+mn-lt"/>
              </a:rPr>
              <a:t>Teamwork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 smtClean="0">
                <a:latin typeface="+mn-lt"/>
              </a:rPr>
              <a:t>Positive </a:t>
            </a:r>
            <a:r>
              <a:rPr lang="en-US" sz="1600" dirty="0">
                <a:latin typeface="+mn-lt"/>
              </a:rPr>
              <a:t>Attitude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1600" dirty="0">
                <a:latin typeface="+mn-lt"/>
              </a:rPr>
              <a:t>Be the Best Employee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/>
        </p:nvSpPr>
        <p:spPr bwMode="auto">
          <a:xfrm>
            <a:off x="533400" y="711200"/>
            <a:ext cx="64770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3600" i="1" dirty="0">
                <a:latin typeface="+mj-lt"/>
                <a:cs typeface="+mn-cs"/>
              </a:rPr>
              <a:t>What </a:t>
            </a:r>
            <a:r>
              <a:rPr lang="en-US" sz="3600" i="1" dirty="0" smtClean="0">
                <a:latin typeface="+mj-lt"/>
                <a:cs typeface="+mn-cs"/>
              </a:rPr>
              <a:t>Are </a:t>
            </a:r>
            <a:r>
              <a:rPr lang="ja-JP" altLang="en-US" sz="3600" i="1" dirty="0">
                <a:latin typeface="+mj-lt"/>
                <a:cs typeface="+mn-cs"/>
              </a:rPr>
              <a:t>“</a:t>
            </a:r>
            <a:r>
              <a:rPr lang="en-US" sz="3600" i="1" dirty="0">
                <a:latin typeface="+mj-lt"/>
                <a:cs typeface="+mn-cs"/>
              </a:rPr>
              <a:t>Soft Skills?</a:t>
            </a:r>
            <a:r>
              <a:rPr lang="ja-JP" altLang="en-US" sz="3600" i="1" dirty="0">
                <a:latin typeface="+mj-lt"/>
                <a:cs typeface="+mn-cs"/>
              </a:rPr>
              <a:t>”</a:t>
            </a:r>
            <a:endParaRPr lang="en-US" sz="3600" i="1" dirty="0">
              <a:latin typeface="+mj-lt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sz="36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ja-JP" altLang="en-US" sz="1800" dirty="0">
                <a:cs typeface="+mn-cs"/>
              </a:rPr>
              <a:t>“</a:t>
            </a:r>
            <a:r>
              <a:rPr lang="en-US" sz="1800" dirty="0">
                <a:cs typeface="+mn-cs"/>
              </a:rPr>
              <a:t>Soft skills" </a:t>
            </a:r>
            <a:r>
              <a:rPr lang="en-US" sz="1800" dirty="0" smtClean="0">
                <a:cs typeface="+mn-cs"/>
              </a:rPr>
              <a:t>refers </a:t>
            </a:r>
            <a:r>
              <a:rPr lang="en-US" sz="1800" dirty="0">
                <a:cs typeface="+mn-cs"/>
              </a:rPr>
              <a:t>to </a:t>
            </a:r>
            <a:r>
              <a:rPr lang="en-US" sz="1800" dirty="0" smtClean="0">
                <a:cs typeface="+mn-cs"/>
              </a:rPr>
              <a:t>the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behaviors, skills</a:t>
            </a:r>
            <a:r>
              <a:rPr lang="en-US" sz="1800" dirty="0" smtClean="0">
                <a:cs typeface="+mn-cs"/>
              </a:rPr>
              <a:t>, </a:t>
            </a:r>
            <a:r>
              <a:rPr lang="en-US" sz="1800" dirty="0">
                <a:solidFill>
                  <a:srgbClr val="0070C0"/>
                </a:solidFill>
                <a:cs typeface="+mn-cs"/>
              </a:rPr>
              <a:t>qualities, habits, attitudes and social graces</a:t>
            </a:r>
            <a:r>
              <a:rPr lang="en-US" sz="1800" dirty="0">
                <a:cs typeface="+mn-cs"/>
              </a:rPr>
              <a:t> that make </a:t>
            </a:r>
            <a:r>
              <a:rPr lang="en-US" sz="1800" dirty="0" smtClean="0">
                <a:cs typeface="+mn-cs"/>
              </a:rPr>
              <a:t>us successful at work and in life.</a:t>
            </a:r>
          </a:p>
          <a:p>
            <a:pPr marL="0" indent="0">
              <a:buFontTx/>
              <a:buNone/>
              <a:defRPr/>
            </a:pPr>
            <a:endParaRPr lang="en-US" sz="1800" dirty="0"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sz="1800" dirty="0" smtClean="0">
                <a:cs typeface="+mn-cs"/>
              </a:rPr>
              <a:t>They are among the characteristics of a </a:t>
            </a:r>
            <a:r>
              <a:rPr lang="en-US" sz="1800" dirty="0">
                <a:cs typeface="+mn-cs"/>
              </a:rPr>
              <a:t>good employee and </a:t>
            </a:r>
            <a:r>
              <a:rPr lang="en-US" sz="1800" dirty="0" smtClean="0">
                <a:cs typeface="+mn-cs"/>
              </a:rPr>
              <a:t>they help </a:t>
            </a:r>
            <a:r>
              <a:rPr lang="en-US" sz="1800" dirty="0" smtClean="0">
                <a:cs typeface="+mn-cs"/>
              </a:rPr>
              <a:t>make us </a:t>
            </a:r>
            <a:r>
              <a:rPr lang="en-US" sz="1800" dirty="0" smtClean="0">
                <a:solidFill>
                  <a:srgbClr val="0070C0"/>
                </a:solidFill>
                <a:cs typeface="+mn-cs"/>
              </a:rPr>
              <a:t>compatible </a:t>
            </a:r>
            <a:r>
              <a:rPr lang="en-US" sz="1800" dirty="0">
                <a:solidFill>
                  <a:srgbClr val="0070C0"/>
                </a:solidFill>
                <a:cs typeface="+mn-cs"/>
              </a:rPr>
              <a:t>to work with</a:t>
            </a:r>
            <a:r>
              <a:rPr lang="en-US" sz="1800" dirty="0">
                <a:cs typeface="+mn-cs"/>
              </a:rPr>
              <a:t>. Companies value soft </a:t>
            </a:r>
            <a:r>
              <a:rPr lang="en-US" sz="1800" dirty="0" smtClean="0">
                <a:cs typeface="+mn-cs"/>
              </a:rPr>
              <a:t>skills. </a:t>
            </a:r>
            <a:r>
              <a:rPr lang="en-US" sz="1800" dirty="0">
                <a:cs typeface="+mn-cs"/>
              </a:rPr>
              <a:t>R</a:t>
            </a:r>
            <a:r>
              <a:rPr lang="en-US" sz="1800" dirty="0" smtClean="0">
                <a:cs typeface="+mn-cs"/>
              </a:rPr>
              <a:t>esearch </a:t>
            </a:r>
            <a:r>
              <a:rPr lang="en-US" sz="1800" dirty="0" smtClean="0">
                <a:cs typeface="+mn-cs"/>
              </a:rPr>
              <a:t>suggests, </a:t>
            </a:r>
            <a:r>
              <a:rPr lang="en-US" sz="1800" dirty="0">
                <a:cs typeface="+mn-cs"/>
              </a:rPr>
              <a:t>and experience </a:t>
            </a:r>
            <a:r>
              <a:rPr lang="en-US" sz="1800" dirty="0" smtClean="0">
                <a:cs typeface="+mn-cs"/>
              </a:rPr>
              <a:t>show</a:t>
            </a:r>
            <a:r>
              <a:rPr lang="en-US" sz="1800" dirty="0" smtClean="0">
                <a:cs typeface="+mn-cs"/>
              </a:rPr>
              <a:t>s,</a:t>
            </a:r>
            <a:r>
              <a:rPr lang="en-US" sz="1800" dirty="0" smtClean="0">
                <a:cs typeface="+mn-cs"/>
              </a:rPr>
              <a:t> </a:t>
            </a:r>
            <a:r>
              <a:rPr lang="en-US" sz="1800" dirty="0">
                <a:cs typeface="+mn-cs"/>
              </a:rPr>
              <a:t>that they </a:t>
            </a:r>
            <a:r>
              <a:rPr lang="en-US" sz="1800" dirty="0" smtClean="0">
                <a:cs typeface="+mn-cs"/>
              </a:rPr>
              <a:t>are </a:t>
            </a:r>
            <a:r>
              <a:rPr lang="en-US" sz="1800" b="1" u="sng" dirty="0">
                <a:solidFill>
                  <a:srgbClr val="0070C0"/>
                </a:solidFill>
                <a:cs typeface="+mn-cs"/>
              </a:rPr>
              <a:t>just as important</a:t>
            </a:r>
            <a:r>
              <a:rPr lang="en-US" sz="1800" b="1" dirty="0">
                <a:solidFill>
                  <a:srgbClr val="0070C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0070C0"/>
                </a:solidFill>
                <a:cs typeface="+mn-cs"/>
              </a:rPr>
              <a:t>an indicator of job performance </a:t>
            </a:r>
            <a:r>
              <a:rPr lang="en-US" sz="1800" u="sng" dirty="0">
                <a:solidFill>
                  <a:srgbClr val="0070C0"/>
                </a:solidFill>
                <a:cs typeface="+mn-cs"/>
              </a:rPr>
              <a:t>as hard skills</a:t>
            </a:r>
            <a:r>
              <a:rPr lang="en-US" sz="1800" dirty="0">
                <a:cs typeface="+mn-cs"/>
              </a:rPr>
              <a:t>.</a:t>
            </a:r>
          </a:p>
          <a:p>
            <a:pPr marL="0" indent="0" algn="ctr" eaLnBrk="1" hangingPunct="1">
              <a:buFontTx/>
              <a:buNone/>
              <a:defRPr/>
            </a:pPr>
            <a:endParaRPr lang="en-US" sz="3600" dirty="0">
              <a:latin typeface="Arial" charset="0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600" b="1" i="1" dirty="0">
                <a:latin typeface="Arial" charset="0"/>
                <a:cs typeface="+mn-cs"/>
              </a:rPr>
              <a:t>What are some examples of Soft Skills?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1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/>
        </p:nvSpPr>
        <p:spPr bwMode="auto">
          <a:xfrm>
            <a:off x="720271" y="716642"/>
            <a:ext cx="4243614" cy="118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3600" i="1" dirty="0" smtClean="0">
                <a:latin typeface="Arial" charset="0"/>
                <a:cs typeface="+mn-cs"/>
              </a:rPr>
              <a:t>Fill in the </a:t>
            </a:r>
            <a:r>
              <a:rPr lang="en-US" sz="3600" i="1" dirty="0" smtClean="0">
                <a:latin typeface="Arial" charset="0"/>
                <a:cs typeface="+mn-cs"/>
              </a:rPr>
              <a:t>Blanks</a:t>
            </a:r>
            <a:r>
              <a:rPr lang="en-US" sz="3600" i="1" dirty="0" smtClean="0">
                <a:latin typeface="Arial" charset="0"/>
                <a:cs typeface="+mn-cs"/>
              </a:rPr>
              <a:t>…</a:t>
            </a:r>
            <a:endParaRPr lang="en-US" sz="3600" i="1" dirty="0">
              <a:latin typeface="Arial" charset="0"/>
              <a:cs typeface="+mn-cs"/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2400" b="1" dirty="0">
              <a:latin typeface="Arial" charset="0"/>
              <a:cs typeface="+mn-cs"/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1400" dirty="0">
              <a:latin typeface="Arial" charset="0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271" y="1632857"/>
            <a:ext cx="73787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does it say to your employer when you…?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Don’t show up for work on time (or at all)?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5">
                    <a:lumMod val="75000"/>
                  </a:schemeClr>
                </a:solidFill>
              </a:rPr>
              <a:t>Frequently call in sick or do so within the first month or two?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Stand in the boss’ doorway while she/he is on the telephone or talking with someone else?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5">
                    <a:lumMod val="75000"/>
                  </a:schemeClr>
                </a:solidFill>
              </a:rPr>
              <a:t>Don’t frequently check your mailbox (or email) at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Arrive on time but spend 15 minutes making toast and getting coffee?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5">
                    <a:lumMod val="75000"/>
                  </a:schemeClr>
                </a:solidFill>
              </a:rPr>
              <a:t>Show up late for meetings?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Have sidebar conversations during meetings?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5">
                    <a:lumMod val="75000"/>
                  </a:schemeClr>
                </a:solidFill>
              </a:rPr>
              <a:t>Answer your phone (cell or landline) while meeting with him/her?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Take or make phone calls, check email, or text message during meetings?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5">
                    <a:lumMod val="75000"/>
                  </a:schemeClr>
                </a:solidFill>
              </a:rPr>
              <a:t>Tell off-color jokes or use inappropriate language at work? (What is “inappropriate”?)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Gossip or talk badly about your </a:t>
            </a:r>
            <a:r>
              <a:rPr lang="en-US" sz="1600" dirty="0" smtClean="0"/>
              <a:t>co-workers?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5">
                    <a:lumMod val="75000"/>
                  </a:schemeClr>
                </a:solidFill>
              </a:rPr>
              <a:t>Mention that you stayed out partying until 4am and have a hangover? </a:t>
            </a:r>
            <a:endParaRPr lang="en-US" sz="1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Treat </a:t>
            </a:r>
            <a:r>
              <a:rPr lang="en-US" sz="1600" dirty="0"/>
              <a:t>someone with disrespect? (no matter the reason, disrespect is never ok)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10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577664" y="405074"/>
            <a:ext cx="5226235" cy="146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3600" i="1" dirty="0" smtClean="0">
                <a:solidFill>
                  <a:srgbClr val="000000"/>
                </a:solidFill>
              </a:rPr>
              <a:t>Off to a Great </a:t>
            </a:r>
            <a:r>
              <a:rPr lang="en-US" sz="3600" i="1" dirty="0">
                <a:solidFill>
                  <a:srgbClr val="000000"/>
                </a:solidFill>
              </a:rPr>
              <a:t>S</a:t>
            </a:r>
            <a:r>
              <a:rPr lang="en-US" sz="3600" i="1" dirty="0" smtClean="0">
                <a:solidFill>
                  <a:srgbClr val="000000"/>
                </a:solidFill>
              </a:rPr>
              <a:t>tart </a:t>
            </a:r>
            <a:r>
              <a:rPr lang="en-US" sz="3600" i="1" dirty="0">
                <a:solidFill>
                  <a:srgbClr val="000000"/>
                </a:solidFill>
              </a:rPr>
              <a:t>W</a:t>
            </a:r>
            <a:r>
              <a:rPr lang="en-US" sz="3600" i="1" dirty="0" smtClean="0">
                <a:solidFill>
                  <a:srgbClr val="000000"/>
                </a:solidFill>
              </a:rPr>
              <a:t>ith </a:t>
            </a:r>
            <a:r>
              <a:rPr lang="en-US" sz="3600" i="1" dirty="0">
                <a:solidFill>
                  <a:srgbClr val="000000"/>
                </a:solidFill>
              </a:rPr>
              <a:t>Y</a:t>
            </a:r>
            <a:r>
              <a:rPr lang="en-US" sz="3600" i="1" dirty="0" smtClean="0">
                <a:solidFill>
                  <a:srgbClr val="000000"/>
                </a:solidFill>
              </a:rPr>
              <a:t>our </a:t>
            </a:r>
            <a:r>
              <a:rPr lang="en-US" sz="3600" i="1" dirty="0">
                <a:solidFill>
                  <a:srgbClr val="000000"/>
                </a:solidFill>
              </a:rPr>
              <a:t>N</a:t>
            </a:r>
            <a:r>
              <a:rPr lang="en-US" sz="3600" i="1" dirty="0" smtClean="0">
                <a:solidFill>
                  <a:srgbClr val="000000"/>
                </a:solidFill>
              </a:rPr>
              <a:t>ew Boss…</a:t>
            </a:r>
          </a:p>
        </p:txBody>
      </p:sp>
      <p:sp>
        <p:nvSpPr>
          <p:cNvPr id="6" name="Text Placeholder 5"/>
          <p:cNvSpPr>
            <a:spLocks noGrp="1"/>
          </p:cNvSpPr>
          <p:nvPr/>
        </p:nvSpPr>
        <p:spPr bwMode="auto">
          <a:xfrm>
            <a:off x="715962" y="2206738"/>
            <a:ext cx="685323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dirty="0">
                <a:latin typeface="Arial" charset="0"/>
                <a:cs typeface="+mn-cs"/>
              </a:rPr>
              <a:t>Address respectfully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1800" dirty="0">
                <a:latin typeface="Arial" charset="0"/>
              </a:rPr>
              <a:t>(</a:t>
            </a:r>
            <a:r>
              <a:rPr lang="en-US" sz="1800" i="1" dirty="0">
                <a:latin typeface="Arial" charset="0"/>
              </a:rPr>
              <a:t>Sir and </a:t>
            </a:r>
            <a:r>
              <a:rPr lang="en-US" sz="1800" i="1" dirty="0" smtClean="0">
                <a:latin typeface="Arial" charset="0"/>
              </a:rPr>
              <a:t>Ma’am </a:t>
            </a:r>
            <a:r>
              <a:rPr lang="en-US" sz="1800" i="1" dirty="0">
                <a:latin typeface="Arial" charset="0"/>
              </a:rPr>
              <a:t>until told otherwise</a:t>
            </a:r>
            <a:r>
              <a:rPr lang="en-US" sz="1800" dirty="0">
                <a:latin typeface="Arial" charset="0"/>
              </a:rPr>
              <a:t>)</a:t>
            </a:r>
          </a:p>
          <a:p>
            <a:pPr eaLnBrk="1" hangingPunct="1">
              <a:defRPr/>
            </a:pPr>
            <a:r>
              <a:rPr lang="en-US" sz="1800" dirty="0">
                <a:latin typeface="Arial" charset="0"/>
                <a:cs typeface="+mn-cs"/>
              </a:rPr>
              <a:t>Be friendly and approachable – smile!</a:t>
            </a:r>
          </a:p>
          <a:p>
            <a:pPr eaLnBrk="1" hangingPunct="1">
              <a:defRPr/>
            </a:pPr>
            <a:r>
              <a:rPr lang="en-US" sz="1800" dirty="0" smtClean="0">
                <a:latin typeface="Arial" charset="0"/>
                <a:cs typeface="+mn-cs"/>
              </a:rPr>
              <a:t>Remember the difference between “friends” and “friendly” </a:t>
            </a:r>
            <a:r>
              <a:rPr lang="en-US" sz="1800" i="1" dirty="0" smtClean="0">
                <a:latin typeface="Arial" charset="0"/>
                <a:cs typeface="+mn-cs"/>
              </a:rPr>
              <a:t>(maintain professional boundaries)</a:t>
            </a:r>
            <a:endParaRPr lang="en-US" sz="1800" i="1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US" sz="1800" dirty="0" smtClean="0">
                <a:latin typeface="Arial" charset="0"/>
                <a:cs typeface="+mn-cs"/>
              </a:rPr>
              <a:t>Determine</a:t>
            </a:r>
            <a:r>
              <a:rPr lang="en-US" sz="1800" dirty="0" smtClean="0">
                <a:latin typeface="Arial" charset="0"/>
                <a:cs typeface="+mn-cs"/>
              </a:rPr>
              <a:t> </a:t>
            </a:r>
            <a:r>
              <a:rPr lang="en-US" sz="1800" dirty="0" smtClean="0">
                <a:latin typeface="Arial" charset="0"/>
                <a:cs typeface="+mn-cs"/>
              </a:rPr>
              <a:t>boss’ </a:t>
            </a:r>
            <a:r>
              <a:rPr lang="en-US" sz="1800" dirty="0">
                <a:latin typeface="Arial" charset="0"/>
                <a:cs typeface="+mn-cs"/>
              </a:rPr>
              <a:t>preferred communication </a:t>
            </a:r>
            <a:r>
              <a:rPr lang="en-US" sz="1800" dirty="0" smtClean="0">
                <a:latin typeface="Arial" charset="0"/>
                <a:cs typeface="+mn-cs"/>
              </a:rPr>
              <a:t>method</a:t>
            </a:r>
            <a:endParaRPr lang="en-US" sz="18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US" sz="1800" dirty="0">
                <a:latin typeface="Arial" charset="0"/>
                <a:cs typeface="+mn-cs"/>
              </a:rPr>
              <a:t>Clarify work-related </a:t>
            </a:r>
            <a:r>
              <a:rPr lang="en-US" sz="1800" dirty="0" smtClean="0">
                <a:latin typeface="Arial" charset="0"/>
                <a:cs typeface="+mn-cs"/>
              </a:rPr>
              <a:t>expectations</a:t>
            </a:r>
            <a:endParaRPr lang="en-US" sz="18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US" sz="1800" dirty="0">
                <a:latin typeface="Arial" charset="0"/>
                <a:cs typeface="+mn-cs"/>
              </a:rPr>
              <a:t>Think </a:t>
            </a:r>
            <a:r>
              <a:rPr lang="en-US" sz="1800" dirty="0" smtClean="0">
                <a:latin typeface="Arial" charset="0"/>
                <a:cs typeface="+mn-cs"/>
              </a:rPr>
              <a:t>opportunities (not problems)</a:t>
            </a:r>
            <a:endParaRPr lang="en-US" sz="18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US" sz="1800" dirty="0" smtClean="0">
                <a:latin typeface="Arial" charset="0"/>
                <a:cs typeface="+mn-cs"/>
              </a:rPr>
              <a:t>Strive to give a “Baker’s Dozen</a:t>
            </a:r>
            <a:r>
              <a:rPr lang="en-US" sz="1800" dirty="0" smtClean="0">
                <a:latin typeface="Arial" charset="0"/>
                <a:cs typeface="+mn-cs"/>
              </a:rPr>
              <a:t>”: over-deliver.</a:t>
            </a:r>
            <a:endParaRPr lang="en-US" sz="18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05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577665" y="459014"/>
            <a:ext cx="5226235" cy="146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3600" i="1" dirty="0" smtClean="0">
                <a:solidFill>
                  <a:srgbClr val="000000"/>
                </a:solidFill>
              </a:rPr>
              <a:t>Working with your </a:t>
            </a:r>
            <a:endParaRPr lang="en-US" sz="3600" i="1" dirty="0" smtClean="0">
              <a:solidFill>
                <a:srgbClr val="000000"/>
              </a:solidFill>
            </a:endParaRPr>
          </a:p>
          <a:p>
            <a:pPr algn="l" eaLnBrk="1" hangingPunct="1"/>
            <a:r>
              <a:rPr lang="en-US" sz="3600" i="1" dirty="0" smtClean="0">
                <a:solidFill>
                  <a:srgbClr val="000000"/>
                </a:solidFill>
              </a:rPr>
              <a:t>Co-Workers…</a:t>
            </a:r>
            <a:endParaRPr lang="en-US" sz="3600" i="1" dirty="0" smtClean="0">
              <a:solidFill>
                <a:srgbClr val="000000"/>
              </a:solidFill>
            </a:endParaRPr>
          </a:p>
        </p:txBody>
      </p:sp>
      <p:sp>
        <p:nvSpPr>
          <p:cNvPr id="7" name="Text Placeholder 5"/>
          <p:cNvSpPr>
            <a:spLocks noGrp="1"/>
          </p:cNvSpPr>
          <p:nvPr/>
        </p:nvSpPr>
        <p:spPr bwMode="auto">
          <a:xfrm>
            <a:off x="957488" y="2188615"/>
            <a:ext cx="5292726" cy="385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Smile and introduce </a:t>
            </a:r>
            <a:r>
              <a:rPr lang="en-US" sz="1400" dirty="0" smtClean="0"/>
              <a:t>yourself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4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>
                <a:cs typeface="+mn-cs"/>
              </a:rPr>
              <a:t>“Tell me what brought you to XYZ company?”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4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>
                <a:cs typeface="+mn-cs"/>
              </a:rPr>
              <a:t>Learn about the Corporate Culture (What’s the dress code? How do people interact?)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4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>
                <a:cs typeface="+mn-cs"/>
              </a:rPr>
              <a:t>Listen</a:t>
            </a:r>
            <a:r>
              <a:rPr lang="en-US" sz="1400" dirty="0">
                <a:cs typeface="+mn-cs"/>
              </a:rPr>
              <a:t>, observe </a:t>
            </a:r>
            <a:r>
              <a:rPr lang="en-US" sz="1400" dirty="0" smtClean="0">
                <a:cs typeface="+mn-cs"/>
              </a:rPr>
              <a:t>and show that </a:t>
            </a:r>
            <a:r>
              <a:rPr lang="en-US" sz="1400" dirty="0">
                <a:cs typeface="+mn-cs"/>
              </a:rPr>
              <a:t>you want to learn from their </a:t>
            </a:r>
            <a:r>
              <a:rPr lang="en-US" sz="1400" dirty="0" smtClean="0">
                <a:cs typeface="+mn-cs"/>
              </a:rPr>
              <a:t>experiences and knowledge</a:t>
            </a:r>
            <a:endParaRPr lang="en-US" sz="1400" dirty="0" smtClean="0"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400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>
                <a:cs typeface="+mn-cs"/>
              </a:rPr>
              <a:t>Give </a:t>
            </a:r>
            <a:r>
              <a:rPr lang="en-US" sz="1400" dirty="0">
                <a:cs typeface="+mn-cs"/>
              </a:rPr>
              <a:t>others the benefit of the </a:t>
            </a:r>
            <a:r>
              <a:rPr lang="en-US" sz="1400" dirty="0" smtClean="0">
                <a:cs typeface="+mn-cs"/>
              </a:rPr>
              <a:t>doubt – TAKE THE HIGH ROAD!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400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>
                <a:cs typeface="+mn-cs"/>
              </a:rPr>
              <a:t>Be willing to help others out – even if </a:t>
            </a:r>
            <a:r>
              <a:rPr lang="en-US" sz="1400" dirty="0" smtClean="0">
                <a:cs typeface="+mn-cs"/>
              </a:rPr>
              <a:t>it</a:t>
            </a:r>
            <a:r>
              <a:rPr lang="en-US" sz="1400" dirty="0" smtClean="0">
                <a:cs typeface="+mn-cs"/>
              </a:rPr>
              <a:t>’</a:t>
            </a:r>
            <a:r>
              <a:rPr lang="en-US" sz="1400" dirty="0" smtClean="0">
                <a:cs typeface="+mn-cs"/>
              </a:rPr>
              <a:t>s </a:t>
            </a:r>
            <a:r>
              <a:rPr lang="ja-JP" altLang="en-US" sz="1400" dirty="0">
                <a:cs typeface="+mn-cs"/>
              </a:rPr>
              <a:t>“</a:t>
            </a:r>
            <a:r>
              <a:rPr lang="en-US" sz="1400" dirty="0">
                <a:cs typeface="+mn-cs"/>
              </a:rPr>
              <a:t>not your job</a:t>
            </a:r>
            <a:r>
              <a:rPr lang="ja-JP" altLang="en-US" sz="1400" dirty="0" smtClean="0">
                <a:cs typeface="+mn-cs"/>
              </a:rPr>
              <a:t>”</a:t>
            </a:r>
            <a:endParaRPr lang="en-US" altLang="ja-JP" sz="1400" dirty="0" smtClean="0"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400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>
                <a:cs typeface="+mn-cs"/>
              </a:rPr>
              <a:t>Show appreciation for your co-workers</a:t>
            </a:r>
            <a:r>
              <a:rPr lang="ja-JP" altLang="en-US" sz="1400" dirty="0">
                <a:cs typeface="+mn-cs"/>
              </a:rPr>
              <a:t>’</a:t>
            </a:r>
            <a:r>
              <a:rPr lang="en-US" sz="1400" dirty="0">
                <a:cs typeface="+mn-cs"/>
              </a:rPr>
              <a:t> efforts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14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577665" y="371928"/>
            <a:ext cx="5226235" cy="146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3600" i="1" dirty="0" smtClean="0">
                <a:solidFill>
                  <a:srgbClr val="000000"/>
                </a:solidFill>
              </a:rPr>
              <a:t>Working with Clients and Customers</a:t>
            </a:r>
            <a:endParaRPr lang="en-US" sz="3600" i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54150" y="4076700"/>
            <a:ext cx="69913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lvl="1" indent="-227013">
              <a:spcBef>
                <a:spcPct val="20000"/>
              </a:spcBef>
              <a:buFont typeface="Arial" charset="0"/>
              <a:buChar char="–"/>
            </a:pPr>
            <a:endParaRPr lang="en-US" sz="2100" kern="1200" dirty="0">
              <a:latin typeface="Calibri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7664" y="1708298"/>
            <a:ext cx="75873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kern="1200" dirty="0" smtClean="0"/>
              <a:t>Clients and customers expect </a:t>
            </a:r>
            <a:r>
              <a:rPr lang="en-US" kern="1200" dirty="0"/>
              <a:t>to be treated </a:t>
            </a:r>
            <a:r>
              <a:rPr lang="en-US" kern="1200" dirty="0" smtClean="0"/>
              <a:t>fairly and with </a:t>
            </a:r>
            <a:r>
              <a:rPr lang="en-US" kern="1200" dirty="0"/>
              <a:t>respect.  Be prepared </a:t>
            </a:r>
            <a:r>
              <a:rPr lang="en-US" kern="1200" dirty="0" smtClean="0"/>
              <a:t>to exceed </a:t>
            </a:r>
            <a:r>
              <a:rPr lang="en-US" kern="1200" dirty="0"/>
              <a:t>their expectations!  </a:t>
            </a:r>
          </a:p>
        </p:txBody>
      </p:sp>
      <p:sp>
        <p:nvSpPr>
          <p:cNvPr id="7" name="Text Placeholder 5"/>
          <p:cNvSpPr>
            <a:spLocks noGrp="1"/>
          </p:cNvSpPr>
          <p:nvPr/>
        </p:nvSpPr>
        <p:spPr bwMode="auto">
          <a:xfrm>
            <a:off x="577664" y="4207694"/>
            <a:ext cx="786783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ja-JP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ja-JP" alt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customer is always </a:t>
            </a: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right”?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Not always, but every customer should leave feeling satisfied that they were treated fairly and with respect. It’s the give and take that is important. Start from the standpoint of,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“What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 I do to make you happy?”</a:t>
            </a:r>
          </a:p>
          <a:p>
            <a:pPr marL="0" indent="0" eaLnBrk="1" hangingPunct="1">
              <a:buNone/>
              <a:defRPr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When a customer insists on more: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reasonable, make accommodations to do things the customer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wants, but be sure to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earn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company’s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limits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accommodating a customer,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otherwise, take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it to your supervisor.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8699" y="2378373"/>
            <a:ext cx="69349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Who are your </a:t>
            </a:r>
            <a:r>
              <a:rPr lang="en-US" sz="1600" b="1" u="sng" dirty="0" smtClean="0"/>
              <a:t>clients/customers? </a:t>
            </a:r>
            <a:r>
              <a:rPr lang="en-US" sz="1600" b="1" i="1" u="sng" dirty="0" smtClean="0"/>
              <a:t>Just about everyone!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“Paying Clients” /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Vendors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Your </a:t>
            </a:r>
            <a:r>
              <a:rPr lang="en-US" sz="1600" dirty="0" smtClean="0"/>
              <a:t>boss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Your colleagues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Employees from other departments (or companies) who rely on you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89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36149" y="674914"/>
            <a:ext cx="5226235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3600" i="1" dirty="0" smtClean="0">
                <a:solidFill>
                  <a:srgbClr val="000000"/>
                </a:solidFill>
              </a:rPr>
              <a:t>Preserve the Dignity of Others</a:t>
            </a:r>
            <a:endParaRPr lang="en-US" sz="3600" i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54150" y="4076700"/>
            <a:ext cx="69913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lvl="1" indent="-227013">
              <a:spcBef>
                <a:spcPct val="20000"/>
              </a:spcBef>
              <a:buFont typeface="Arial" charset="0"/>
              <a:buChar char="–"/>
            </a:pPr>
            <a:endParaRPr lang="en-US" sz="2100" kern="1200" dirty="0">
              <a:latin typeface="Calibri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75607" y="4944420"/>
            <a:ext cx="67627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sz="1600" kern="1200" dirty="0"/>
              <a:t>	</a:t>
            </a:r>
            <a:endParaRPr lang="en-US" sz="1600" kern="1200" dirty="0"/>
          </a:p>
          <a:p>
            <a:pPr eaLnBrk="1" hangingPunct="1"/>
            <a:r>
              <a:rPr lang="ja-JP" altLang="en-US" sz="1600" i="1" kern="1200" dirty="0"/>
              <a:t>“</a:t>
            </a:r>
            <a:r>
              <a:rPr lang="en-US" altLang="ja-JP" sz="1600" i="1" kern="1200" dirty="0" smtClean="0"/>
              <a:t>It</a:t>
            </a:r>
            <a:r>
              <a:rPr lang="en-US" altLang="ja-JP" sz="1600" i="1" dirty="0" smtClean="0"/>
              <a:t>’</a:t>
            </a:r>
            <a:r>
              <a:rPr lang="en-US" altLang="ja-JP" sz="1600" i="1" kern="1200" dirty="0" smtClean="0"/>
              <a:t>s </a:t>
            </a:r>
            <a:r>
              <a:rPr lang="en-US" altLang="ja-JP" sz="1600" i="1" kern="1200" dirty="0"/>
              <a:t>not so much the journey </a:t>
            </a:r>
            <a:r>
              <a:rPr lang="en-US" altLang="ja-JP" sz="1600" i="1" kern="1200" dirty="0" smtClean="0"/>
              <a:t>that</a:t>
            </a:r>
            <a:r>
              <a:rPr lang="en-US" altLang="ja-JP" sz="1600" i="1" dirty="0" smtClean="0"/>
              <a:t>’</a:t>
            </a:r>
            <a:r>
              <a:rPr lang="en-US" altLang="ja-JP" sz="1600" i="1" kern="1200" dirty="0" smtClean="0"/>
              <a:t>s </a:t>
            </a:r>
            <a:r>
              <a:rPr lang="en-US" altLang="ja-JP" sz="1600" i="1" kern="1200" dirty="0"/>
              <a:t>important; as it is the way we treat those we encounter and those around us,  along the way.</a:t>
            </a:r>
            <a:r>
              <a:rPr lang="ja-JP" altLang="en-US" sz="1600" i="1" kern="1200" dirty="0"/>
              <a:t>”</a:t>
            </a:r>
            <a:endParaRPr lang="en-US" altLang="ja-JP" sz="1600" i="1" kern="1200" dirty="0"/>
          </a:p>
          <a:p>
            <a:pPr algn="r" eaLnBrk="1" hangingPunct="1"/>
            <a:r>
              <a:rPr lang="en-US" sz="1600" i="1" kern="1200" dirty="0"/>
              <a:t>				Jeremy </a:t>
            </a:r>
            <a:r>
              <a:rPr lang="en-US" sz="1600" i="1" kern="1200" dirty="0" err="1" smtClean="0"/>
              <a:t>Aldana</a:t>
            </a:r>
            <a:endParaRPr lang="en-US" sz="1600" i="1" kern="1200" dirty="0"/>
          </a:p>
          <a:p>
            <a:pPr eaLnBrk="1" hangingPunct="1"/>
            <a:endParaRPr lang="en-US" sz="1600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495352"/>
            <a:ext cx="7086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 professionals understand that every person, no matter their role in a company, has a hand in their success, comfort, and happiness on the job. It is important to </a:t>
            </a:r>
            <a:r>
              <a:rPr lang="en-US" dirty="0" smtClean="0"/>
              <a:t>show appreciation and respect </a:t>
            </a:r>
            <a:r>
              <a:rPr lang="en-US" dirty="0" smtClean="0"/>
              <a:t>and do things that protect the dignity of others. Don’t judge people for their </a:t>
            </a:r>
            <a:r>
              <a:rPr lang="en-US" dirty="0" smtClean="0"/>
              <a:t>position or abilities. Recognize each person’s inherent worth as a human being.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9266" y="1868714"/>
            <a:ext cx="4893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“Public Praise and Private Criticism”</a:t>
            </a:r>
            <a:endParaRPr lang="en-US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01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5168" y="630212"/>
            <a:ext cx="5424470" cy="79882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Arial" charset="0"/>
              </a:rPr>
              <a:t> </a:t>
            </a:r>
            <a:r>
              <a:rPr lang="en-US" sz="3600" i="1" dirty="0" smtClean="0"/>
              <a:t>Active Listening</a:t>
            </a:r>
            <a:endParaRPr lang="en-US" sz="3600" i="1" dirty="0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1955800" y="111379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kern="1200">
              <a:cs typeface="+mn-cs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H="1">
            <a:off x="2794000" y="114554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kern="1200"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63562" y="1439317"/>
            <a:ext cx="747553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2800" b="1" kern="12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1200" dirty="0" smtClean="0">
                <a:solidFill>
                  <a:srgbClr val="0070C0"/>
                </a:solidFill>
              </a:rPr>
              <a:t>Active </a:t>
            </a:r>
            <a:r>
              <a:rPr lang="en-US" sz="2000" kern="1200" dirty="0">
                <a:solidFill>
                  <a:srgbClr val="0070C0"/>
                </a:solidFill>
              </a:rPr>
              <a:t>listening </a:t>
            </a:r>
            <a:r>
              <a:rPr lang="en-US" sz="2000" kern="1200" dirty="0"/>
              <a:t>is a way of listening and responding to another person </a:t>
            </a:r>
            <a:r>
              <a:rPr lang="en-US" sz="2000" kern="1200" dirty="0" smtClean="0"/>
              <a:t>that focuses the attention on the speaker and it </a:t>
            </a:r>
            <a:r>
              <a:rPr lang="en-US" sz="2000" kern="1200" dirty="0">
                <a:solidFill>
                  <a:srgbClr val="0070C0"/>
                </a:solidFill>
              </a:rPr>
              <a:t>improves mutual understanding.</a:t>
            </a:r>
          </a:p>
          <a:p>
            <a:endParaRPr lang="en-US" sz="1600" kern="12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1200" dirty="0" smtClean="0"/>
              <a:t>It </a:t>
            </a:r>
            <a:r>
              <a:rPr lang="en-US" sz="2000" kern="1200" dirty="0" smtClean="0">
                <a:solidFill>
                  <a:srgbClr val="0070C0"/>
                </a:solidFill>
              </a:rPr>
              <a:t>communicates </a:t>
            </a:r>
            <a:r>
              <a:rPr lang="en-US" sz="2000" kern="1200" dirty="0">
                <a:solidFill>
                  <a:srgbClr val="0070C0"/>
                </a:solidFill>
              </a:rPr>
              <a:t>respect </a:t>
            </a:r>
            <a:r>
              <a:rPr lang="en-US" sz="2000" kern="1200" dirty="0"/>
              <a:t>and</a:t>
            </a:r>
            <a:r>
              <a:rPr lang="en-US" sz="2000" b="1" kern="1200" dirty="0">
                <a:solidFill>
                  <a:srgbClr val="0070C0"/>
                </a:solidFill>
              </a:rPr>
              <a:t> </a:t>
            </a:r>
            <a:r>
              <a:rPr lang="en-US" sz="2000" kern="1200" dirty="0">
                <a:solidFill>
                  <a:srgbClr val="0070C0"/>
                </a:solidFill>
              </a:rPr>
              <a:t>appreciation.  </a:t>
            </a:r>
          </a:p>
          <a:p>
            <a:endParaRPr lang="en-US" sz="1600" b="1" kern="12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1200" dirty="0" smtClean="0">
                <a:solidFill>
                  <a:srgbClr val="0070C0"/>
                </a:solidFill>
              </a:rPr>
              <a:t>Misunderstandings </a:t>
            </a:r>
            <a:r>
              <a:rPr lang="en-US" sz="2000" kern="1200" dirty="0"/>
              <a:t>and </a:t>
            </a:r>
            <a:r>
              <a:rPr lang="en-US" sz="2000" kern="1200" dirty="0">
                <a:solidFill>
                  <a:srgbClr val="0070C0"/>
                </a:solidFill>
              </a:rPr>
              <a:t>conflict</a:t>
            </a:r>
            <a:r>
              <a:rPr lang="en-US" sz="2000" kern="1200" dirty="0"/>
              <a:t> can often be </a:t>
            </a:r>
            <a:r>
              <a:rPr lang="en-US" sz="2000" kern="1200" dirty="0">
                <a:solidFill>
                  <a:srgbClr val="0070C0"/>
                </a:solidFill>
              </a:rPr>
              <a:t>minimized </a:t>
            </a:r>
            <a:r>
              <a:rPr lang="en-US" sz="2000" kern="1200" dirty="0"/>
              <a:t>or</a:t>
            </a:r>
            <a:r>
              <a:rPr lang="en-US" sz="2000" b="1" kern="1200" dirty="0">
                <a:solidFill>
                  <a:srgbClr val="0070C0"/>
                </a:solidFill>
              </a:rPr>
              <a:t> </a:t>
            </a:r>
            <a:r>
              <a:rPr lang="en-US" sz="2000" kern="1200" dirty="0">
                <a:solidFill>
                  <a:srgbClr val="0070C0"/>
                </a:solidFill>
              </a:rPr>
              <a:t>avoided</a:t>
            </a:r>
            <a:r>
              <a:rPr lang="en-US" sz="2000" kern="1200" dirty="0"/>
              <a:t> by using active </a:t>
            </a:r>
            <a:r>
              <a:rPr lang="en-US" sz="2000" kern="1200" dirty="0" smtClean="0"/>
              <a:t>listening techniques</a:t>
            </a:r>
            <a:r>
              <a:rPr lang="en-US" sz="2000" kern="1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kern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1278" y="5011387"/>
            <a:ext cx="6852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Can you remember a time when you felt completely heard (without judgment) by another person?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5770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6background.pot</Template>
  <TotalTime>1553</TotalTime>
  <Words>1509</Words>
  <Application>Microsoft Office PowerPoint</Application>
  <PresentationFormat>On-screen Show (4:3)</PresentationFormat>
  <Paragraphs>194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6background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6 Background mam</dc:subject>
  <dc:creator>Sonia Santos</dc:creator>
  <cp:lastModifiedBy>Matthew Cox</cp:lastModifiedBy>
  <cp:revision>210</cp:revision>
  <cp:lastPrinted>2014-06-12T21:28:28Z</cp:lastPrinted>
  <dcterms:created xsi:type="dcterms:W3CDTF">2013-12-15T18:21:52Z</dcterms:created>
  <dcterms:modified xsi:type="dcterms:W3CDTF">2014-06-16T17:47:37Z</dcterms:modified>
</cp:coreProperties>
</file>