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72" r:id="rId2"/>
    <p:sldId id="260" r:id="rId3"/>
    <p:sldId id="281" r:id="rId4"/>
    <p:sldId id="285" r:id="rId5"/>
    <p:sldId id="262" r:id="rId6"/>
    <p:sldId id="259" r:id="rId7"/>
    <p:sldId id="290" r:id="rId8"/>
    <p:sldId id="289" r:id="rId9"/>
    <p:sldId id="288" r:id="rId10"/>
    <p:sldId id="280" r:id="rId11"/>
    <p:sldId id="286" r:id="rId12"/>
    <p:sldId id="287" r:id="rId13"/>
    <p:sldId id="284" r:id="rId14"/>
    <p:sldId id="283" r:id="rId15"/>
    <p:sldId id="268" r:id="rId16"/>
    <p:sldId id="275" r:id="rId17"/>
    <p:sldId id="273" r:id="rId18"/>
    <p:sldId id="274" r:id="rId19"/>
    <p:sldId id="291" r:id="rId20"/>
    <p:sldId id="282" r:id="rId21"/>
    <p:sldId id="276" r:id="rId22"/>
    <p:sldId id="277" r:id="rId23"/>
    <p:sldId id="278" r:id="rId24"/>
    <p:sldId id="279" r:id="rId25"/>
    <p:sldId id="269" r:id="rId26"/>
    <p:sldId id="256" r:id="rId2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75" autoAdjust="0"/>
  </p:normalViewPr>
  <p:slideViewPr>
    <p:cSldViewPr snapToGrid="0" snapToObjects="1">
      <p:cViewPr varScale="1">
        <p:scale>
          <a:sx n="79" d="100"/>
          <a:sy n="79" d="100"/>
        </p:scale>
        <p:origin x="-15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E19560D-7BF0-9F49-9452-8519D5D5DC78}" type="datetimeFigureOut">
              <a:rPr lang="en-US" smtClean="0"/>
              <a:t>7/7/2015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3ED47CD-A206-DF4B-9D37-41E673BBD03B}" type="slidenum">
              <a:rPr lang="en-US" smtClean="0"/>
              <a:t>‹#›</a:t>
            </a:fld>
            <a:endParaRPr lang="en-US"/>
          </a:p>
        </p:txBody>
      </p:sp>
    </p:spTree>
    <p:extLst>
      <p:ext uri="{BB962C8B-B14F-4D97-AF65-F5344CB8AC3E}">
        <p14:creationId xmlns:p14="http://schemas.microsoft.com/office/powerpoint/2010/main" val="26598434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6B130C-DA2F-DB41-B990-39936017313F}" type="datetimeFigureOut">
              <a:rPr lang="en-US" smtClean="0"/>
              <a:t>7/7/2015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C13072-3A8B-E04E-A84C-F9BD7BF36A9B}" type="slidenum">
              <a:rPr lang="en-US" smtClean="0"/>
              <a:t>‹#›</a:t>
            </a:fld>
            <a:endParaRPr lang="en-US"/>
          </a:p>
        </p:txBody>
      </p:sp>
    </p:spTree>
    <p:extLst>
      <p:ext uri="{BB962C8B-B14F-4D97-AF65-F5344CB8AC3E}">
        <p14:creationId xmlns:p14="http://schemas.microsoft.com/office/powerpoint/2010/main" val="34670024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C13072-3A8B-E04E-A84C-F9BD7BF36A9B}" type="slidenum">
              <a:rPr lang="en-US" smtClean="0"/>
              <a:t>1</a:t>
            </a:fld>
            <a:endParaRPr lang="en-US"/>
          </a:p>
        </p:txBody>
      </p:sp>
    </p:spTree>
    <p:extLst>
      <p:ext uri="{BB962C8B-B14F-4D97-AF65-F5344CB8AC3E}">
        <p14:creationId xmlns:p14="http://schemas.microsoft.com/office/powerpoint/2010/main" val="293959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the group how they stay organized…write examples on the board. </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18</a:t>
            </a:fld>
            <a:endParaRPr lang="en-US"/>
          </a:p>
        </p:txBody>
      </p:sp>
    </p:spTree>
    <p:extLst>
      <p:ext uri="{BB962C8B-B14F-4D97-AF65-F5344CB8AC3E}">
        <p14:creationId xmlns:p14="http://schemas.microsoft.com/office/powerpoint/2010/main" val="3604462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19</a:t>
            </a:fld>
            <a:endParaRPr lang="en-US"/>
          </a:p>
        </p:txBody>
      </p:sp>
    </p:spTree>
    <p:extLst>
      <p:ext uri="{BB962C8B-B14F-4D97-AF65-F5344CB8AC3E}">
        <p14:creationId xmlns:p14="http://schemas.microsoft.com/office/powerpoint/2010/main" val="360446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Invite</a:t>
            </a:r>
            <a:r>
              <a:rPr lang="en-US" baseline="0" dirty="0" smtClean="0"/>
              <a:t> participants to choose one that resonates with them.</a:t>
            </a:r>
          </a:p>
          <a:p>
            <a:endParaRPr lang="en-US" baseline="0" dirty="0" smtClean="0"/>
          </a:p>
          <a:p>
            <a:r>
              <a:rPr lang="en-US" baseline="0" dirty="0" smtClean="0"/>
              <a:t>Activity: Break into small groups and develop your own quote on personal responsibility, or modify one of the above to suit you.</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4</a:t>
            </a:fld>
            <a:endParaRPr lang="en-US"/>
          </a:p>
        </p:txBody>
      </p:sp>
    </p:spTree>
    <p:extLst>
      <p:ext uri="{BB962C8B-B14F-4D97-AF65-F5344CB8AC3E}">
        <p14:creationId xmlns:p14="http://schemas.microsoft.com/office/powerpoint/2010/main" val="173746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brought you to take this class? Have you thought about what brought you to this point in your job search?</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6</a:t>
            </a:fld>
            <a:endParaRPr lang="en-US"/>
          </a:p>
        </p:txBody>
      </p:sp>
    </p:spTree>
    <p:extLst>
      <p:ext uri="{BB962C8B-B14F-4D97-AF65-F5344CB8AC3E}">
        <p14:creationId xmlns:p14="http://schemas.microsoft.com/office/powerpoint/2010/main" val="220447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ready to get going? To work hard to find a GREAT job? To</a:t>
            </a:r>
            <a:r>
              <a:rPr lang="en-US" baseline="0" dirty="0" smtClean="0"/>
              <a:t> learn and make changes that will help you be successful?</a:t>
            </a:r>
          </a:p>
          <a:p>
            <a:endParaRPr lang="en-US" baseline="0" dirty="0" smtClean="0"/>
          </a:p>
          <a:p>
            <a:r>
              <a:rPr lang="en-US" baseline="0" dirty="0" smtClean="0"/>
              <a:t>Or are you still stuck in the doldrums? Feeling burned by a bad experience, or blaming others?...</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7</a:t>
            </a:fld>
            <a:endParaRPr lang="en-US"/>
          </a:p>
        </p:txBody>
      </p:sp>
    </p:spTree>
    <p:extLst>
      <p:ext uri="{BB962C8B-B14F-4D97-AF65-F5344CB8AC3E}">
        <p14:creationId xmlns:p14="http://schemas.microsoft.com/office/powerpoint/2010/main" val="2204470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Call</a:t>
            </a:r>
            <a:r>
              <a:rPr lang="en-US" baseline="0" dirty="0" smtClean="0"/>
              <a:t> randomly on participants, inviting them to share…a little…</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8</a:t>
            </a:fld>
            <a:endParaRPr lang="en-US"/>
          </a:p>
        </p:txBody>
      </p:sp>
    </p:spTree>
    <p:extLst>
      <p:ext uri="{BB962C8B-B14F-4D97-AF65-F5344CB8AC3E}">
        <p14:creationId xmlns:p14="http://schemas.microsoft.com/office/powerpoint/2010/main" val="220447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latin typeface="Arial" panose="020B0604020202020204" pitchFamily="34" charset="0"/>
                <a:cs typeface="Arial" panose="020B0604020202020204" pitchFamily="34" charset="0"/>
              </a:rPr>
              <a:t>Have</a:t>
            </a:r>
            <a:r>
              <a:rPr lang="en-US" i="0" baseline="0" dirty="0" smtClean="0">
                <a:latin typeface="Arial" panose="020B0604020202020204" pitchFamily="34" charset="0"/>
                <a:cs typeface="Arial" panose="020B0604020202020204" pitchFamily="34" charset="0"/>
              </a:rPr>
              <a:t> a mean boss? Now you know how not to treat your employees! Dislike the way you were fired or laid off? Think about how YOU would do it differently.</a:t>
            </a:r>
            <a:endParaRPr lang="en-US" i="0" dirty="0" smtClean="0">
              <a:latin typeface="Arial" panose="020B0604020202020204" pitchFamily="34" charset="0"/>
              <a:cs typeface="Arial" panose="020B0604020202020204" pitchFamily="34" charset="0"/>
            </a:endParaRPr>
          </a:p>
          <a:p>
            <a:endParaRPr lang="en-US" i="1" dirty="0" smtClean="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ACTIVITY: Think of a time you felt victimized. Write down ONE WORD to describe how it made you feel. Go around the room, asking each participant</a:t>
            </a:r>
            <a:r>
              <a:rPr lang="en-US" i="1" baseline="0" dirty="0" smtClean="0">
                <a:latin typeface="Arial" panose="020B0604020202020204" pitchFamily="34" charset="0"/>
                <a:cs typeface="Arial" panose="020B0604020202020204" pitchFamily="34" charset="0"/>
              </a:rPr>
              <a:t> to state their word, but  not the situation.</a:t>
            </a:r>
            <a:endParaRPr lang="en-US" i="1" dirty="0" smtClean="0">
              <a:latin typeface="Arial" panose="020B0604020202020204" pitchFamily="34" charset="0"/>
              <a:cs typeface="Arial" panose="020B0604020202020204" pitchFamily="34" charset="0"/>
            </a:endParaRPr>
          </a:p>
          <a:p>
            <a:endParaRPr lang="en-US" i="1" dirty="0" smtClean="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NEXT: Write down the ONE WORD that describes what you wish had been done INSTEAD of how you were treated. Again, go around the room.  Notice the emotion behind the “hurt” </a:t>
            </a:r>
            <a:r>
              <a:rPr lang="en-US" i="1" baseline="0" dirty="0" smtClean="0">
                <a:latin typeface="Arial" panose="020B0604020202020204" pitchFamily="34" charset="0"/>
                <a:cs typeface="Arial" panose="020B0604020202020204" pitchFamily="34" charset="0"/>
              </a:rPr>
              <a:t> words? Notice the positivity and lack of judgment or retribution mentioned? Bring that into your work everyday!</a:t>
            </a:r>
            <a:endParaRPr lang="en-US"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9</a:t>
            </a:fld>
            <a:endParaRPr lang="en-US"/>
          </a:p>
        </p:txBody>
      </p:sp>
    </p:spTree>
    <p:extLst>
      <p:ext uri="{BB962C8B-B14F-4D97-AF65-F5344CB8AC3E}">
        <p14:creationId xmlns:p14="http://schemas.microsoft.com/office/powerpoint/2010/main" val="2204470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charset="0"/>
              </a:rPr>
              <a:t>We all have skills and experiences to share with others. The differences in education, abilities and choices are what make us, and the world, an interesting place. We</a:t>
            </a:r>
            <a:r>
              <a:rPr lang="en-US" sz="1200" baseline="0" dirty="0" smtClean="0">
                <a:latin typeface="Arial" charset="0"/>
              </a:rPr>
              <a:t> can learn something from every single person we meet or work with, try to uncover that lesson and use it for good.</a:t>
            </a:r>
            <a:endParaRPr lang="en-US" sz="12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12</a:t>
            </a:fld>
            <a:endParaRPr lang="en-US"/>
          </a:p>
        </p:txBody>
      </p:sp>
    </p:spTree>
    <p:extLst>
      <p:ext uri="{BB962C8B-B14F-4D97-AF65-F5344CB8AC3E}">
        <p14:creationId xmlns:p14="http://schemas.microsoft.com/office/powerpoint/2010/main" val="323207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13</a:t>
            </a:fld>
            <a:endParaRPr lang="en-US"/>
          </a:p>
        </p:txBody>
      </p:sp>
    </p:spTree>
    <p:extLst>
      <p:ext uri="{BB962C8B-B14F-4D97-AF65-F5344CB8AC3E}">
        <p14:creationId xmlns:p14="http://schemas.microsoft.com/office/powerpoint/2010/main" val="954253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YOU set goals?</a:t>
            </a:r>
            <a:endParaRPr lang="en-US" dirty="0"/>
          </a:p>
        </p:txBody>
      </p:sp>
      <p:sp>
        <p:nvSpPr>
          <p:cNvPr id="4" name="Slide Number Placeholder 3"/>
          <p:cNvSpPr>
            <a:spLocks noGrp="1"/>
          </p:cNvSpPr>
          <p:nvPr>
            <p:ph type="sldNum" sz="quarter" idx="10"/>
          </p:nvPr>
        </p:nvSpPr>
        <p:spPr/>
        <p:txBody>
          <a:bodyPr/>
          <a:lstStyle/>
          <a:p>
            <a:fld id="{4CC13072-3A8B-E04E-A84C-F9BD7BF36A9B}" type="slidenum">
              <a:rPr lang="en-US" smtClean="0"/>
              <a:t>17</a:t>
            </a:fld>
            <a:endParaRPr lang="en-US"/>
          </a:p>
        </p:txBody>
      </p:sp>
    </p:spTree>
    <p:extLst>
      <p:ext uri="{BB962C8B-B14F-4D97-AF65-F5344CB8AC3E}">
        <p14:creationId xmlns:p14="http://schemas.microsoft.com/office/powerpoint/2010/main" val="227901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39C54B-3274-4115-912A-D0522A5DA1FB}" type="datetime1">
              <a:rPr lang="en-US" smtClean="0"/>
              <a:t>7/7/2015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5F2844-CFB4-DF49-8B51-7060F197F550}" type="slidenum">
              <a:rPr lang="en-US"/>
              <a:pPr>
                <a:defRPr/>
              </a:pPr>
              <a:t>‹#›</a:t>
            </a:fld>
            <a:endParaRPr lang="en-US"/>
          </a:p>
        </p:txBody>
      </p:sp>
    </p:spTree>
    <p:extLst>
      <p:ext uri="{BB962C8B-B14F-4D97-AF65-F5344CB8AC3E}">
        <p14:creationId xmlns:p14="http://schemas.microsoft.com/office/powerpoint/2010/main" val="380597974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DA26C5-B5A8-4362-9715-B10504B3E932}" type="datetime1">
              <a:rPr lang="en-US" smtClean="0"/>
              <a:t>7/7/2015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9A2E8C-EC97-E041-B692-4395EDF2A9AB}" type="slidenum">
              <a:rPr lang="en-US"/>
              <a:pPr>
                <a:defRPr/>
              </a:pPr>
              <a:t>‹#›</a:t>
            </a:fld>
            <a:endParaRPr lang="en-US"/>
          </a:p>
        </p:txBody>
      </p:sp>
    </p:spTree>
    <p:extLst>
      <p:ext uri="{BB962C8B-B14F-4D97-AF65-F5344CB8AC3E}">
        <p14:creationId xmlns:p14="http://schemas.microsoft.com/office/powerpoint/2010/main" val="368209953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24CAA2-C187-47DF-8A98-D4DBEECE2F89}" type="datetime1">
              <a:rPr lang="en-US" smtClean="0"/>
              <a:t>7/7/2015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1FE40A-AB0E-3648-8B51-021F0293EABA}" type="slidenum">
              <a:rPr lang="en-US"/>
              <a:pPr>
                <a:defRPr/>
              </a:pPr>
              <a:t>‹#›</a:t>
            </a:fld>
            <a:endParaRPr lang="en-US"/>
          </a:p>
        </p:txBody>
      </p:sp>
    </p:spTree>
    <p:extLst>
      <p:ext uri="{BB962C8B-B14F-4D97-AF65-F5344CB8AC3E}">
        <p14:creationId xmlns:p14="http://schemas.microsoft.com/office/powerpoint/2010/main" val="416328707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BF2A60-38B3-403F-8FD6-04B8D8536B8F}" type="datetime1">
              <a:rPr lang="en-US" smtClean="0"/>
              <a:t>7/7/2015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9741F6-DBB2-6D4E-9B96-EB36D25E0B5D}" type="slidenum">
              <a:rPr lang="en-US"/>
              <a:pPr>
                <a:defRPr/>
              </a:pPr>
              <a:t>‹#›</a:t>
            </a:fld>
            <a:endParaRPr lang="en-US"/>
          </a:p>
        </p:txBody>
      </p:sp>
    </p:spTree>
    <p:extLst>
      <p:ext uri="{BB962C8B-B14F-4D97-AF65-F5344CB8AC3E}">
        <p14:creationId xmlns:p14="http://schemas.microsoft.com/office/powerpoint/2010/main" val="28508856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6E26D0-2229-452C-9700-CFC84ECE3630}" type="datetime1">
              <a:rPr lang="en-US" smtClean="0"/>
              <a:t>7/7/2015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4B2D99-747B-BB4E-B848-731AC26280DD}" type="slidenum">
              <a:rPr lang="en-US"/>
              <a:pPr>
                <a:defRPr/>
              </a:pPr>
              <a:t>‹#›</a:t>
            </a:fld>
            <a:endParaRPr lang="en-US"/>
          </a:p>
        </p:txBody>
      </p:sp>
    </p:spTree>
    <p:extLst>
      <p:ext uri="{BB962C8B-B14F-4D97-AF65-F5344CB8AC3E}">
        <p14:creationId xmlns:p14="http://schemas.microsoft.com/office/powerpoint/2010/main" val="255243150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2500D94-6A62-47EE-B71F-93014E32C08E}" type="datetime1">
              <a:rPr lang="en-US" smtClean="0"/>
              <a:t>7/7/2015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2BD66A-B699-0948-B60A-CAF7B781D41D}" type="slidenum">
              <a:rPr lang="en-US"/>
              <a:pPr>
                <a:defRPr/>
              </a:pPr>
              <a:t>‹#›</a:t>
            </a:fld>
            <a:endParaRPr lang="en-US"/>
          </a:p>
        </p:txBody>
      </p:sp>
    </p:spTree>
    <p:extLst>
      <p:ext uri="{BB962C8B-B14F-4D97-AF65-F5344CB8AC3E}">
        <p14:creationId xmlns:p14="http://schemas.microsoft.com/office/powerpoint/2010/main" val="45375158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CA858E1-D9BC-43DA-8B74-B8F152546D66}" type="datetime1">
              <a:rPr lang="en-US" smtClean="0"/>
              <a:t>7/7/2015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EC6739-68C2-E141-8F92-BF8CA1CD86BD}" type="slidenum">
              <a:rPr lang="en-US"/>
              <a:pPr>
                <a:defRPr/>
              </a:pPr>
              <a:t>‹#›</a:t>
            </a:fld>
            <a:endParaRPr lang="en-US"/>
          </a:p>
        </p:txBody>
      </p:sp>
    </p:spTree>
    <p:extLst>
      <p:ext uri="{BB962C8B-B14F-4D97-AF65-F5344CB8AC3E}">
        <p14:creationId xmlns:p14="http://schemas.microsoft.com/office/powerpoint/2010/main" val="13810801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B134F17-3134-449B-B4F7-6A4096671BF3}" type="datetime1">
              <a:rPr lang="en-US" smtClean="0"/>
              <a:t>7/7/2015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9130C9-02BC-3A4F-AAE1-B15317D28BF2}" type="slidenum">
              <a:rPr lang="en-US"/>
              <a:pPr>
                <a:defRPr/>
              </a:pPr>
              <a:t>‹#›</a:t>
            </a:fld>
            <a:endParaRPr lang="en-US"/>
          </a:p>
        </p:txBody>
      </p:sp>
    </p:spTree>
    <p:extLst>
      <p:ext uri="{BB962C8B-B14F-4D97-AF65-F5344CB8AC3E}">
        <p14:creationId xmlns:p14="http://schemas.microsoft.com/office/powerpoint/2010/main" val="42528489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755C0F-455D-470F-A278-CE1A1C1BD438}" type="datetime1">
              <a:rPr lang="en-US" smtClean="0"/>
              <a:t>7/7/2015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9AEFA2-FC09-504E-9815-9B66B64A1D8A}" type="slidenum">
              <a:rPr lang="en-US"/>
              <a:pPr>
                <a:defRPr/>
              </a:pPr>
              <a:t>‹#›</a:t>
            </a:fld>
            <a:endParaRPr lang="en-US"/>
          </a:p>
        </p:txBody>
      </p:sp>
    </p:spTree>
    <p:extLst>
      <p:ext uri="{BB962C8B-B14F-4D97-AF65-F5344CB8AC3E}">
        <p14:creationId xmlns:p14="http://schemas.microsoft.com/office/powerpoint/2010/main" val="340929881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854E4-AF1C-470C-9433-5B2D261D785C}" type="datetime1">
              <a:rPr lang="en-US" smtClean="0"/>
              <a:t>7/7/2015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ADC749-0369-9240-A42A-2EC1AECAFA8B}" type="slidenum">
              <a:rPr lang="en-US"/>
              <a:pPr>
                <a:defRPr/>
              </a:pPr>
              <a:t>‹#›</a:t>
            </a:fld>
            <a:endParaRPr lang="en-US"/>
          </a:p>
        </p:txBody>
      </p:sp>
    </p:spTree>
    <p:extLst>
      <p:ext uri="{BB962C8B-B14F-4D97-AF65-F5344CB8AC3E}">
        <p14:creationId xmlns:p14="http://schemas.microsoft.com/office/powerpoint/2010/main" val="16734587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CE5701-7D2C-46FC-8D41-7BB80C770755}" type="datetime1">
              <a:rPr lang="en-US" smtClean="0"/>
              <a:t>7/7/2015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033989-949D-394A-991A-D9AFEDD43581}" type="slidenum">
              <a:rPr lang="en-US"/>
              <a:pPr>
                <a:defRPr/>
              </a:pPr>
              <a:t>‹#›</a:t>
            </a:fld>
            <a:endParaRPr lang="en-US"/>
          </a:p>
        </p:txBody>
      </p:sp>
    </p:spTree>
    <p:extLst>
      <p:ext uri="{BB962C8B-B14F-4D97-AF65-F5344CB8AC3E}">
        <p14:creationId xmlns:p14="http://schemas.microsoft.com/office/powerpoint/2010/main" val="108408088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5D54D138-DDA8-4D59-9134-847A1199A785}" type="datetime1">
              <a:rPr lang="en-US" smtClean="0"/>
              <a:t>7/7/2015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8FEBD761-50C7-4B48-8568-C721FBF1A2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casstech.schools.detroitk12.org/wp-content/uploads/2013/02/Workeys-Math-Locating-Information-practice-test-with-answers.pd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bzewede@maministries.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969" y="454677"/>
            <a:ext cx="6103558" cy="1529040"/>
          </a:xfrm>
        </p:spPr>
        <p:txBody>
          <a:bodyPr/>
          <a:lstStyle/>
          <a:p>
            <a:pPr algn="l"/>
            <a:r>
              <a:rPr lang="en-US" sz="3600" i="1" dirty="0" smtClean="0">
                <a:latin typeface="Arial" charset="0"/>
              </a:rPr>
              <a:t>Employment Certification Program</a:t>
            </a:r>
            <a:endParaRPr lang="en-US" i="1" dirty="0"/>
          </a:p>
        </p:txBody>
      </p:sp>
      <p:sp>
        <p:nvSpPr>
          <p:cNvPr id="5" name="Title 5"/>
          <p:cNvSpPr txBox="1">
            <a:spLocks/>
          </p:cNvSpPr>
          <p:nvPr/>
        </p:nvSpPr>
        <p:spPr bwMode="auto">
          <a:xfrm>
            <a:off x="1551095" y="4022798"/>
            <a:ext cx="53278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dirty="0"/>
          </a:p>
        </p:txBody>
      </p:sp>
      <p:sp>
        <p:nvSpPr>
          <p:cNvPr id="8" name="Title 5"/>
          <p:cNvSpPr txBox="1">
            <a:spLocks/>
          </p:cNvSpPr>
          <p:nvPr/>
        </p:nvSpPr>
        <p:spPr bwMode="auto">
          <a:xfrm>
            <a:off x="1245479" y="1989038"/>
            <a:ext cx="6254559" cy="300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5400" i="1" dirty="0" smtClean="0"/>
              <a:t>Personal Responsibility</a:t>
            </a:r>
            <a:endParaRPr lang="en-US" sz="5400" i="1" dirty="0"/>
          </a:p>
        </p:txBody>
      </p:sp>
      <p:sp>
        <p:nvSpPr>
          <p:cNvPr id="2" name="TextBox 1"/>
          <p:cNvSpPr txBox="1"/>
          <p:nvPr/>
        </p:nvSpPr>
        <p:spPr>
          <a:xfrm>
            <a:off x="504443" y="5605596"/>
            <a:ext cx="3320142" cy="461665"/>
          </a:xfrm>
          <a:prstGeom prst="rect">
            <a:avLst/>
          </a:prstGeom>
          <a:noFill/>
        </p:spPr>
        <p:txBody>
          <a:bodyPr wrap="square" rtlCol="0">
            <a:spAutoFit/>
          </a:bodyPr>
          <a:lstStyle/>
          <a:p>
            <a:r>
              <a:rPr lang="en-US" sz="2400" i="1" u="sng" dirty="0"/>
              <a:t>Workshop 1</a:t>
            </a:r>
          </a:p>
        </p:txBody>
      </p:sp>
      <p:sp>
        <p:nvSpPr>
          <p:cNvPr id="3" name="Slide Number Placeholder 2"/>
          <p:cNvSpPr>
            <a:spLocks noGrp="1"/>
          </p:cNvSpPr>
          <p:nvPr>
            <p:ph type="sldNum" sz="quarter" idx="12"/>
          </p:nvPr>
        </p:nvSpPr>
        <p:spPr/>
        <p:txBody>
          <a:bodyPr/>
          <a:lstStyle/>
          <a:p>
            <a:pPr>
              <a:defRPr/>
            </a:pPr>
            <a:fld id="{789741F6-DBB2-6D4E-9B96-EB36D25E0B5D}" type="slidenum">
              <a:rPr lang="en-US" smtClean="0"/>
              <a:pPr>
                <a:defRPr/>
              </a:pPr>
              <a:t>1</a:t>
            </a:fld>
            <a:endParaRPr lang="en-US"/>
          </a:p>
        </p:txBody>
      </p:sp>
      <p:sp>
        <p:nvSpPr>
          <p:cNvPr id="9" name="TextBox 5"/>
          <p:cNvSpPr txBox="1"/>
          <p:nvPr/>
        </p:nvSpPr>
        <p:spPr>
          <a:xfrm>
            <a:off x="504443" y="6091886"/>
            <a:ext cx="3552825" cy="215444"/>
          </a:xfrm>
          <a:prstGeom prst="rect">
            <a:avLst/>
          </a:prstGeom>
          <a:noFill/>
        </p:spPr>
        <p:txBody>
          <a:bodyPr wrap="square" rtlCol="0">
            <a:spAutoFit/>
          </a:bodyPr>
          <a:ls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r>
              <a:rPr lang="en-US" sz="800" dirty="0"/>
              <a:t>Copyright © </a:t>
            </a:r>
            <a:r>
              <a:rPr lang="en-US" sz="800" dirty="0" smtClean="0"/>
              <a:t>2014 by Memorial Assistance Ministries. All </a:t>
            </a:r>
            <a:r>
              <a:rPr lang="en-US" sz="800" dirty="0"/>
              <a:t>rights reserved.</a:t>
            </a:r>
            <a:endParaRPr lang="en-US" sz="800" i="1" dirty="0"/>
          </a:p>
        </p:txBody>
      </p:sp>
    </p:spTree>
    <p:extLst>
      <p:ext uri="{BB962C8B-B14F-4D97-AF65-F5344CB8AC3E}">
        <p14:creationId xmlns:p14="http://schemas.microsoft.com/office/powerpoint/2010/main" val="233811993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569363" y="642257"/>
            <a:ext cx="4734656"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Foundations of Responsibility</a:t>
            </a:r>
            <a:endParaRPr lang="en-US" sz="3600" i="1" dirty="0">
              <a:latin typeface="Arial" charset="0"/>
            </a:endParaRPr>
          </a:p>
        </p:txBody>
      </p:sp>
      <p:sp>
        <p:nvSpPr>
          <p:cNvPr id="3" name="Rectangle 6"/>
          <p:cNvSpPr txBox="1">
            <a:spLocks noChangeArrowheads="1"/>
          </p:cNvSpPr>
          <p:nvPr/>
        </p:nvSpPr>
        <p:spPr>
          <a:xfrm>
            <a:off x="569363" y="2024743"/>
            <a:ext cx="3469237" cy="395495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35000"/>
              </a:spcBef>
              <a:buNone/>
            </a:pPr>
            <a:r>
              <a:rPr lang="en-US" sz="1600" u="sng" dirty="0" smtClean="0">
                <a:latin typeface="Arial" charset="0"/>
              </a:rPr>
              <a:t>HONESTY</a:t>
            </a:r>
          </a:p>
          <a:p>
            <a:pPr>
              <a:spcBef>
                <a:spcPct val="35000"/>
              </a:spcBef>
            </a:pPr>
            <a:r>
              <a:rPr lang="en-US" sz="1600" dirty="0">
                <a:latin typeface="Arial" charset="0"/>
              </a:rPr>
              <a:t>Be on </a:t>
            </a:r>
            <a:r>
              <a:rPr lang="en-US" sz="1600" dirty="0" smtClean="0">
                <a:latin typeface="Arial" charset="0"/>
              </a:rPr>
              <a:t>time</a:t>
            </a:r>
          </a:p>
          <a:p>
            <a:pPr>
              <a:spcBef>
                <a:spcPct val="35000"/>
              </a:spcBef>
            </a:pPr>
            <a:r>
              <a:rPr lang="en-US" sz="1600" dirty="0" smtClean="0">
                <a:latin typeface="Arial" charset="0"/>
              </a:rPr>
              <a:t>Work hard</a:t>
            </a:r>
          </a:p>
          <a:p>
            <a:pPr>
              <a:spcBef>
                <a:spcPct val="35000"/>
              </a:spcBef>
            </a:pPr>
            <a:r>
              <a:rPr lang="en-US" sz="1600" dirty="0" smtClean="0">
                <a:latin typeface="Arial" charset="0"/>
              </a:rPr>
              <a:t>Work smart</a:t>
            </a:r>
          </a:p>
          <a:p>
            <a:pPr>
              <a:spcBef>
                <a:spcPct val="35000"/>
              </a:spcBef>
            </a:pPr>
            <a:r>
              <a:rPr lang="en-US" sz="1600" dirty="0" smtClean="0">
                <a:latin typeface="Arial" charset="0"/>
              </a:rPr>
              <a:t>Give honest feedback</a:t>
            </a:r>
          </a:p>
          <a:p>
            <a:pPr>
              <a:spcBef>
                <a:spcPct val="35000"/>
              </a:spcBef>
            </a:pPr>
            <a:r>
              <a:rPr lang="en-US" sz="1600" dirty="0" smtClean="0">
                <a:latin typeface="Arial" charset="0"/>
              </a:rPr>
              <a:t>Be sincere</a:t>
            </a:r>
          </a:p>
          <a:p>
            <a:pPr marL="0" indent="0">
              <a:spcBef>
                <a:spcPct val="35000"/>
              </a:spcBef>
              <a:buNone/>
            </a:pPr>
            <a:endParaRPr lang="en-US" sz="1600" dirty="0">
              <a:latin typeface="Arial" charset="0"/>
            </a:endParaRPr>
          </a:p>
          <a:p>
            <a:pPr marL="0" indent="0">
              <a:spcBef>
                <a:spcPct val="35000"/>
              </a:spcBef>
              <a:buNone/>
            </a:pPr>
            <a:r>
              <a:rPr lang="en-US" sz="1600" u="sng" dirty="0" smtClean="0">
                <a:latin typeface="Arial" charset="0"/>
              </a:rPr>
              <a:t>ACCOUNTABILITY </a:t>
            </a:r>
          </a:p>
          <a:p>
            <a:pPr>
              <a:spcBef>
                <a:spcPct val="35000"/>
              </a:spcBef>
            </a:pPr>
            <a:r>
              <a:rPr lang="en-US" sz="1600" dirty="0" smtClean="0">
                <a:latin typeface="Arial" charset="0"/>
              </a:rPr>
              <a:t>Do what you agree to do</a:t>
            </a:r>
          </a:p>
          <a:p>
            <a:pPr>
              <a:spcBef>
                <a:spcPct val="35000"/>
              </a:spcBef>
            </a:pPr>
            <a:r>
              <a:rPr lang="en-US" sz="1600" dirty="0" smtClean="0">
                <a:latin typeface="Arial" charset="0"/>
              </a:rPr>
              <a:t>Meet deadlines, every time!</a:t>
            </a:r>
          </a:p>
        </p:txBody>
      </p:sp>
      <p:sp>
        <p:nvSpPr>
          <p:cNvPr id="4" name="Rectangle 6"/>
          <p:cNvSpPr txBox="1">
            <a:spLocks noChangeArrowheads="1"/>
          </p:cNvSpPr>
          <p:nvPr/>
        </p:nvSpPr>
        <p:spPr>
          <a:xfrm>
            <a:off x="4749477" y="2024743"/>
            <a:ext cx="3469237" cy="3037114"/>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35000"/>
              </a:spcBef>
              <a:buNone/>
            </a:pPr>
            <a:r>
              <a:rPr lang="en-US" sz="1600" u="sng" dirty="0" smtClean="0">
                <a:latin typeface="Arial" charset="0"/>
              </a:rPr>
              <a:t>INTEGRITY</a:t>
            </a:r>
          </a:p>
          <a:p>
            <a:pPr>
              <a:spcBef>
                <a:spcPct val="35000"/>
              </a:spcBef>
            </a:pPr>
            <a:r>
              <a:rPr lang="en-US" sz="1600" dirty="0">
                <a:latin typeface="Arial" charset="0"/>
              </a:rPr>
              <a:t>Do work you are proud </a:t>
            </a:r>
            <a:r>
              <a:rPr lang="en-US" sz="1600" dirty="0" smtClean="0">
                <a:latin typeface="Arial" charset="0"/>
              </a:rPr>
              <a:t>of</a:t>
            </a:r>
          </a:p>
          <a:p>
            <a:pPr>
              <a:spcBef>
                <a:spcPct val="35000"/>
              </a:spcBef>
            </a:pPr>
            <a:r>
              <a:rPr lang="en-US" sz="1600" dirty="0" smtClean="0">
                <a:latin typeface="Arial" charset="0"/>
              </a:rPr>
              <a:t>Stand behind what you do</a:t>
            </a:r>
          </a:p>
          <a:p>
            <a:pPr>
              <a:spcBef>
                <a:spcPct val="35000"/>
              </a:spcBef>
            </a:pPr>
            <a:r>
              <a:rPr lang="en-US" sz="1600" dirty="0" smtClean="0">
                <a:latin typeface="Arial" charset="0"/>
              </a:rPr>
              <a:t>Protect the dignity of others</a:t>
            </a:r>
          </a:p>
          <a:p>
            <a:pPr marL="0" indent="0">
              <a:spcBef>
                <a:spcPct val="35000"/>
              </a:spcBef>
              <a:buNone/>
            </a:pPr>
            <a:endParaRPr lang="en-US" sz="1600" dirty="0">
              <a:latin typeface="Arial" charset="0"/>
            </a:endParaRPr>
          </a:p>
          <a:p>
            <a:pPr marL="0" indent="0">
              <a:spcBef>
                <a:spcPct val="35000"/>
              </a:spcBef>
              <a:buNone/>
            </a:pPr>
            <a:r>
              <a:rPr lang="en-US" sz="1600" u="sng" dirty="0" smtClean="0">
                <a:latin typeface="Arial" charset="0"/>
              </a:rPr>
              <a:t>PAY YOUR DEBTS</a:t>
            </a:r>
          </a:p>
          <a:p>
            <a:pPr marL="0" indent="0">
              <a:spcBef>
                <a:spcPct val="35000"/>
              </a:spcBef>
              <a:buNone/>
            </a:pPr>
            <a:r>
              <a:rPr lang="en-US" sz="1600" dirty="0" smtClean="0">
                <a:latin typeface="Arial" charset="0"/>
              </a:rPr>
              <a:t>(not just your bills, but what you owe to your employer, colleagues and customers in Effort and Productivity)</a:t>
            </a:r>
            <a:endParaRPr lang="en-US" sz="1600" dirty="0">
              <a:latin typeface="Arial" charset="0"/>
            </a:endParaRPr>
          </a:p>
        </p:txBody>
      </p:sp>
      <p:sp>
        <p:nvSpPr>
          <p:cNvPr id="6" name="Slide Number Placeholder 5"/>
          <p:cNvSpPr>
            <a:spLocks noGrp="1"/>
          </p:cNvSpPr>
          <p:nvPr>
            <p:ph type="sldNum" sz="quarter" idx="12"/>
          </p:nvPr>
        </p:nvSpPr>
        <p:spPr/>
        <p:txBody>
          <a:bodyPr/>
          <a:lstStyle/>
          <a:p>
            <a:pPr>
              <a:defRPr/>
            </a:pPr>
            <a:fld id="{499AEFA2-FC09-504E-9815-9B66B64A1D8A}" type="slidenum">
              <a:rPr lang="en-US" smtClean="0"/>
              <a:pPr>
                <a:defRPr/>
              </a:pPr>
              <a:t>10</a:t>
            </a:fld>
            <a:endParaRPr lang="en-US"/>
          </a:p>
        </p:txBody>
      </p:sp>
    </p:spTree>
    <p:extLst>
      <p:ext uri="{BB962C8B-B14F-4D97-AF65-F5344CB8AC3E}">
        <p14:creationId xmlns:p14="http://schemas.microsoft.com/office/powerpoint/2010/main" val="159434943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569363" y="642257"/>
            <a:ext cx="4734656"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HONESTY</a:t>
            </a:r>
          </a:p>
          <a:p>
            <a:pPr algn="l"/>
            <a:r>
              <a:rPr lang="en-US" sz="2400" i="1" dirty="0" smtClean="0">
                <a:latin typeface="Arial" charset="0"/>
              </a:rPr>
              <a:t>The foundation of success!</a:t>
            </a:r>
            <a:endParaRPr lang="en-US" sz="2400" i="1" dirty="0">
              <a:latin typeface="Arial" charset="0"/>
            </a:endParaRPr>
          </a:p>
        </p:txBody>
      </p:sp>
      <p:sp>
        <p:nvSpPr>
          <p:cNvPr id="3" name="Rectangle 6"/>
          <p:cNvSpPr txBox="1">
            <a:spLocks noChangeArrowheads="1"/>
          </p:cNvSpPr>
          <p:nvPr/>
        </p:nvSpPr>
        <p:spPr>
          <a:xfrm>
            <a:off x="569363" y="2024743"/>
            <a:ext cx="8033216" cy="3135086"/>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ct val="35000"/>
              </a:spcBef>
            </a:pPr>
            <a:r>
              <a:rPr lang="en-US" sz="1600" dirty="0" smtClean="0">
                <a:latin typeface="Arial" charset="0"/>
              </a:rPr>
              <a:t>Be </a:t>
            </a:r>
            <a:r>
              <a:rPr lang="en-US" sz="1600" dirty="0">
                <a:latin typeface="Arial" charset="0"/>
              </a:rPr>
              <a:t>on </a:t>
            </a:r>
            <a:r>
              <a:rPr lang="en-US" sz="1600" dirty="0" smtClean="0">
                <a:latin typeface="Arial" charset="0"/>
              </a:rPr>
              <a:t>time, always, call your boss (in advance) if you will be late – give as much notice as possible. Give plenty of advance notice when you need to take time off; ask, don’t tell.</a:t>
            </a:r>
          </a:p>
          <a:p>
            <a:pPr>
              <a:spcBef>
                <a:spcPct val="35000"/>
              </a:spcBef>
            </a:pPr>
            <a:r>
              <a:rPr lang="en-US" sz="1600" dirty="0" smtClean="0">
                <a:latin typeface="Arial" charset="0"/>
              </a:rPr>
              <a:t>Work hard – keep busy, finish assignments on time</a:t>
            </a:r>
          </a:p>
          <a:p>
            <a:pPr>
              <a:spcBef>
                <a:spcPct val="35000"/>
              </a:spcBef>
            </a:pPr>
            <a:r>
              <a:rPr lang="en-US" sz="1600" dirty="0" smtClean="0">
                <a:latin typeface="Arial" charset="0"/>
              </a:rPr>
              <a:t>Work smart – be organized, have a plan, finish what you start</a:t>
            </a:r>
          </a:p>
          <a:p>
            <a:pPr>
              <a:spcBef>
                <a:spcPct val="35000"/>
              </a:spcBef>
            </a:pPr>
            <a:r>
              <a:rPr lang="en-US" sz="1600" dirty="0" smtClean="0">
                <a:latin typeface="Arial" charset="0"/>
              </a:rPr>
              <a:t>Give honest feedback, being mindful of others’ feelings and limitations</a:t>
            </a:r>
          </a:p>
          <a:p>
            <a:pPr>
              <a:spcBef>
                <a:spcPct val="35000"/>
              </a:spcBef>
            </a:pPr>
            <a:r>
              <a:rPr lang="en-US" sz="1600" b="1" dirty="0" smtClean="0">
                <a:latin typeface="Arial" charset="0"/>
              </a:rPr>
              <a:t>NEVER, EVER LIE – not on your resume, not to the boss, not to co-workers, EVER</a:t>
            </a:r>
            <a:r>
              <a:rPr lang="en-US" sz="1600" dirty="0" smtClean="0">
                <a:latin typeface="Arial" charset="0"/>
              </a:rPr>
              <a:t> – </a:t>
            </a:r>
            <a:r>
              <a:rPr lang="en-US" sz="1600" i="1" dirty="0" smtClean="0">
                <a:latin typeface="Arial" charset="0"/>
              </a:rPr>
              <a:t>even “little white lies” at work can end a job or doom a career</a:t>
            </a:r>
            <a:endParaRPr lang="en-US" sz="1600" b="1" dirty="0" smtClean="0">
              <a:latin typeface="Arial" charset="0"/>
            </a:endParaRPr>
          </a:p>
          <a:p>
            <a:pPr>
              <a:spcBef>
                <a:spcPct val="35000"/>
              </a:spcBef>
            </a:pPr>
            <a:r>
              <a:rPr lang="en-US" sz="1600" dirty="0" smtClean="0">
                <a:latin typeface="Arial" charset="0"/>
              </a:rPr>
              <a:t>Be sincere</a:t>
            </a:r>
          </a:p>
          <a:p>
            <a:pPr marL="0" indent="0">
              <a:spcBef>
                <a:spcPct val="35000"/>
              </a:spcBef>
              <a:buNone/>
            </a:pPr>
            <a:endParaRPr lang="en-US" sz="1600" dirty="0">
              <a:latin typeface="Arial" charset="0"/>
            </a:endParaRPr>
          </a:p>
        </p:txBody>
      </p:sp>
      <p:sp>
        <p:nvSpPr>
          <p:cNvPr id="6" name="Slide Number Placeholder 5"/>
          <p:cNvSpPr>
            <a:spLocks noGrp="1"/>
          </p:cNvSpPr>
          <p:nvPr>
            <p:ph type="sldNum" sz="quarter" idx="12"/>
          </p:nvPr>
        </p:nvSpPr>
        <p:spPr/>
        <p:txBody>
          <a:bodyPr/>
          <a:lstStyle/>
          <a:p>
            <a:pPr>
              <a:defRPr/>
            </a:pPr>
            <a:fld id="{499AEFA2-FC09-504E-9815-9B66B64A1D8A}" type="slidenum">
              <a:rPr lang="en-US" smtClean="0"/>
              <a:pPr>
                <a:defRPr/>
              </a:pPr>
              <a:t>11</a:t>
            </a:fld>
            <a:endParaRPr lang="en-US"/>
          </a:p>
        </p:txBody>
      </p:sp>
    </p:spTree>
    <p:extLst>
      <p:ext uri="{BB962C8B-B14F-4D97-AF65-F5344CB8AC3E}">
        <p14:creationId xmlns:p14="http://schemas.microsoft.com/office/powerpoint/2010/main" val="166902019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569363" y="798668"/>
            <a:ext cx="4734656" cy="1054196"/>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INTEGRITY</a:t>
            </a:r>
          </a:p>
          <a:p>
            <a:pPr algn="l"/>
            <a:r>
              <a:rPr lang="en-US" sz="2400" i="1" dirty="0" smtClean="0">
                <a:latin typeface="Arial" charset="0"/>
              </a:rPr>
              <a:t>The building blocks of stability</a:t>
            </a:r>
          </a:p>
        </p:txBody>
      </p:sp>
      <p:sp>
        <p:nvSpPr>
          <p:cNvPr id="3" name="Rectangle 6"/>
          <p:cNvSpPr txBox="1">
            <a:spLocks noChangeArrowheads="1"/>
          </p:cNvSpPr>
          <p:nvPr/>
        </p:nvSpPr>
        <p:spPr>
          <a:xfrm>
            <a:off x="569363" y="2024743"/>
            <a:ext cx="8033216" cy="3135086"/>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35000"/>
              </a:spcBef>
              <a:buNone/>
            </a:pPr>
            <a:endParaRPr lang="en-US" sz="1600" dirty="0">
              <a:latin typeface="Arial" charset="0"/>
            </a:endParaRPr>
          </a:p>
          <a:p>
            <a:pPr>
              <a:spcBef>
                <a:spcPct val="35000"/>
              </a:spcBef>
            </a:pPr>
            <a:r>
              <a:rPr lang="en-US" sz="1600" dirty="0" smtClean="0">
                <a:latin typeface="Arial" charset="0"/>
              </a:rPr>
              <a:t>Do </a:t>
            </a:r>
            <a:r>
              <a:rPr lang="en-US" sz="1600" dirty="0">
                <a:latin typeface="Arial" charset="0"/>
              </a:rPr>
              <a:t>work you are proud </a:t>
            </a:r>
            <a:r>
              <a:rPr lang="en-US" sz="1600" dirty="0" smtClean="0">
                <a:latin typeface="Arial" charset="0"/>
              </a:rPr>
              <a:t>of – marginal work is never acceptable, always strive to do your best!</a:t>
            </a:r>
            <a:endParaRPr lang="en-US" sz="1600" dirty="0">
              <a:latin typeface="Arial" charset="0"/>
            </a:endParaRPr>
          </a:p>
          <a:p>
            <a:pPr>
              <a:spcBef>
                <a:spcPct val="35000"/>
              </a:spcBef>
            </a:pPr>
            <a:r>
              <a:rPr lang="en-US" sz="1600" dirty="0" smtClean="0">
                <a:latin typeface="Arial" charset="0"/>
              </a:rPr>
              <a:t>Accountability: stand </a:t>
            </a:r>
            <a:r>
              <a:rPr lang="en-US" sz="1600" dirty="0">
                <a:latin typeface="Arial" charset="0"/>
              </a:rPr>
              <a:t>behind what you </a:t>
            </a:r>
            <a:r>
              <a:rPr lang="en-US" sz="1600" dirty="0" smtClean="0">
                <a:latin typeface="Arial" charset="0"/>
              </a:rPr>
              <a:t>do. If you make a mistake, admit it, apologize and fix it if you can. </a:t>
            </a:r>
            <a:endParaRPr lang="en-US" sz="1600" dirty="0">
              <a:latin typeface="Arial" charset="0"/>
            </a:endParaRPr>
          </a:p>
          <a:p>
            <a:pPr>
              <a:spcBef>
                <a:spcPct val="35000"/>
              </a:spcBef>
            </a:pPr>
            <a:r>
              <a:rPr lang="en-US" sz="1600" dirty="0">
                <a:latin typeface="Arial" charset="0"/>
              </a:rPr>
              <a:t>Protect the dignity of </a:t>
            </a:r>
            <a:r>
              <a:rPr lang="en-US" sz="1600" dirty="0" smtClean="0">
                <a:latin typeface="Arial" charset="0"/>
              </a:rPr>
              <a:t>others, always. There are no “little people” in the world of work. We all contribute to the success of our employer. What are the lessons and gems of knowledge we can learn?</a:t>
            </a:r>
          </a:p>
          <a:p>
            <a:pPr>
              <a:spcBef>
                <a:spcPct val="35000"/>
              </a:spcBef>
            </a:pPr>
            <a:r>
              <a:rPr lang="en-US" sz="1600" dirty="0" smtClean="0">
                <a:latin typeface="Arial" charset="0"/>
              </a:rPr>
              <a:t>Pay your debts (not </a:t>
            </a:r>
            <a:r>
              <a:rPr lang="en-US" sz="1600" dirty="0">
                <a:latin typeface="Arial" charset="0"/>
              </a:rPr>
              <a:t>just your bills, but what you owe to your employer, colleagues and customers in Effort and </a:t>
            </a:r>
            <a:r>
              <a:rPr lang="en-US" sz="1600" dirty="0" smtClean="0">
                <a:latin typeface="Arial" charset="0"/>
              </a:rPr>
              <a:t>Productivity)</a:t>
            </a:r>
            <a:endParaRPr lang="en-US" sz="1600" dirty="0">
              <a:latin typeface="Arial" charset="0"/>
            </a:endParaRPr>
          </a:p>
        </p:txBody>
      </p:sp>
      <p:sp>
        <p:nvSpPr>
          <p:cNvPr id="6" name="Slide Number Placeholder 5"/>
          <p:cNvSpPr>
            <a:spLocks noGrp="1"/>
          </p:cNvSpPr>
          <p:nvPr>
            <p:ph type="sldNum" sz="quarter" idx="12"/>
          </p:nvPr>
        </p:nvSpPr>
        <p:spPr/>
        <p:txBody>
          <a:bodyPr/>
          <a:lstStyle/>
          <a:p>
            <a:pPr>
              <a:defRPr/>
            </a:pPr>
            <a:fld id="{499AEFA2-FC09-504E-9815-9B66B64A1D8A}" type="slidenum">
              <a:rPr lang="en-US" smtClean="0"/>
              <a:pPr>
                <a:defRPr/>
              </a:pPr>
              <a:t>12</a:t>
            </a:fld>
            <a:endParaRPr lang="en-US"/>
          </a:p>
        </p:txBody>
      </p:sp>
    </p:spTree>
    <p:extLst>
      <p:ext uri="{BB962C8B-B14F-4D97-AF65-F5344CB8AC3E}">
        <p14:creationId xmlns:p14="http://schemas.microsoft.com/office/powerpoint/2010/main" val="129926152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9363" y="1935938"/>
            <a:ext cx="7875815" cy="461665"/>
          </a:xfrm>
          <a:prstGeom prst="rect">
            <a:avLst/>
          </a:prstGeom>
          <a:noFill/>
        </p:spPr>
        <p:txBody>
          <a:bodyPr wrap="square" rtlCol="0">
            <a:spAutoFit/>
          </a:bodyPr>
          <a:lstStyle/>
          <a:p>
            <a:pPr algn="ctr"/>
            <a:r>
              <a:rPr lang="en-US" sz="2400" b="1" i="1" dirty="0" smtClean="0"/>
              <a:t>Always strive to give a “Baker’s Dozen” in your life!</a:t>
            </a:r>
            <a:endParaRPr lang="en-US" sz="2400" b="1" i="1" dirty="0"/>
          </a:p>
        </p:txBody>
      </p:sp>
      <p:sp>
        <p:nvSpPr>
          <p:cNvPr id="5" name="TextBox 4"/>
          <p:cNvSpPr txBox="1"/>
          <p:nvPr/>
        </p:nvSpPr>
        <p:spPr>
          <a:xfrm>
            <a:off x="1023258" y="2746638"/>
            <a:ext cx="6955972"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Do a little more, a little better and a bit faster than you promised</a:t>
            </a:r>
          </a:p>
          <a:p>
            <a:pPr marL="285750" indent="-285750">
              <a:buFont typeface="Arial" panose="020B0604020202020204" pitchFamily="34" charset="0"/>
              <a:buChar char="•"/>
            </a:pPr>
            <a:r>
              <a:rPr lang="en-US" dirty="0" smtClean="0"/>
              <a:t>People who exceed expectations are given more opportunities to succeed</a:t>
            </a:r>
          </a:p>
          <a:p>
            <a:pPr marL="285750" indent="-285750">
              <a:buFont typeface="Arial" panose="020B0604020202020204" pitchFamily="34" charset="0"/>
              <a:buChar char="•"/>
            </a:pPr>
            <a:r>
              <a:rPr lang="en-US" dirty="0" smtClean="0"/>
              <a:t>Be the “go to” person; make yourself indispensable</a:t>
            </a:r>
          </a:p>
          <a:p>
            <a:pPr marL="285750" indent="-285750">
              <a:buFont typeface="Arial" panose="020B0604020202020204" pitchFamily="34" charset="0"/>
              <a:buChar char="•"/>
            </a:pPr>
            <a:r>
              <a:rPr lang="en-US" dirty="0" smtClean="0"/>
              <a:t>People who meet or beat deadlines are trusted with more responsible tasks</a:t>
            </a:r>
            <a:endParaRPr lang="en-US" dirty="0"/>
          </a:p>
        </p:txBody>
      </p:sp>
      <p:sp>
        <p:nvSpPr>
          <p:cNvPr id="6" name="TextBox 5"/>
          <p:cNvSpPr txBox="1"/>
          <p:nvPr/>
        </p:nvSpPr>
        <p:spPr>
          <a:xfrm>
            <a:off x="721763" y="5303575"/>
            <a:ext cx="7875815" cy="369332"/>
          </a:xfrm>
          <a:prstGeom prst="rect">
            <a:avLst/>
          </a:prstGeom>
          <a:noFill/>
        </p:spPr>
        <p:txBody>
          <a:bodyPr wrap="square" rtlCol="0">
            <a:spAutoFit/>
          </a:bodyPr>
          <a:lstStyle/>
          <a:p>
            <a:pPr algn="ctr"/>
            <a:r>
              <a:rPr lang="en-US" i="1" dirty="0" smtClean="0"/>
              <a:t>Discussion: How do you or can you provide a “Baker’s Dozen” at work?</a:t>
            </a:r>
            <a:endParaRPr lang="en-US" i="1" dirty="0"/>
          </a:p>
        </p:txBody>
      </p:sp>
      <p:sp>
        <p:nvSpPr>
          <p:cNvPr id="7" name="Slide Number Placeholder 6"/>
          <p:cNvSpPr>
            <a:spLocks noGrp="1"/>
          </p:cNvSpPr>
          <p:nvPr>
            <p:ph type="sldNum" sz="quarter" idx="12"/>
          </p:nvPr>
        </p:nvSpPr>
        <p:spPr/>
        <p:txBody>
          <a:bodyPr/>
          <a:lstStyle/>
          <a:p>
            <a:pPr>
              <a:defRPr/>
            </a:pPr>
            <a:fld id="{499AEFA2-FC09-504E-9815-9B66B64A1D8A}" type="slidenum">
              <a:rPr lang="en-US" smtClean="0"/>
              <a:pPr>
                <a:defRPr/>
              </a:pPr>
              <a:t>13</a:t>
            </a:fld>
            <a:endParaRPr lang="en-US"/>
          </a:p>
        </p:txBody>
      </p:sp>
    </p:spTree>
    <p:extLst>
      <p:ext uri="{BB962C8B-B14F-4D97-AF65-F5344CB8AC3E}">
        <p14:creationId xmlns:p14="http://schemas.microsoft.com/office/powerpoint/2010/main" val="331751591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6043" y="530394"/>
            <a:ext cx="4818173"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How Do I Become More Responsible?</a:t>
            </a:r>
            <a:endParaRPr lang="en-US" sz="3600" i="1" dirty="0">
              <a:latin typeface="Arial" charset="0"/>
            </a:endParaRPr>
          </a:p>
        </p:txBody>
      </p:sp>
      <p:sp>
        <p:nvSpPr>
          <p:cNvPr id="3" name="TextBox 2"/>
          <p:cNvSpPr txBox="1"/>
          <p:nvPr/>
        </p:nvSpPr>
        <p:spPr>
          <a:xfrm>
            <a:off x="716043" y="2544250"/>
            <a:ext cx="6686243" cy="1677382"/>
          </a:xfrm>
          <a:prstGeom prst="rect">
            <a:avLst/>
          </a:prstGeom>
          <a:noFill/>
        </p:spPr>
        <p:txBody>
          <a:bodyPr wrap="square" rtlCol="0">
            <a:spAutoFit/>
          </a:bodyPr>
          <a:lstStyle/>
          <a:p>
            <a:pPr>
              <a:lnSpc>
                <a:spcPct val="120000"/>
              </a:lnSpc>
              <a:spcBef>
                <a:spcPct val="35000"/>
              </a:spcBef>
            </a:pPr>
            <a:r>
              <a:rPr lang="en-US" sz="2000" b="1" dirty="0" smtClean="0">
                <a:latin typeface="Arial" charset="0"/>
              </a:rPr>
              <a:t>Inspiration</a:t>
            </a:r>
          </a:p>
          <a:p>
            <a:pPr>
              <a:lnSpc>
                <a:spcPct val="120000"/>
              </a:lnSpc>
              <a:spcBef>
                <a:spcPct val="35000"/>
              </a:spcBef>
            </a:pPr>
            <a:r>
              <a:rPr lang="en-US" sz="2000" dirty="0" smtClean="0">
                <a:latin typeface="Arial" charset="0"/>
              </a:rPr>
              <a:t>Figure out what inspires you to put your best foot forward. To try hard. To try new things. To do better than last time. To never give up. How can you / do you inspire others?</a:t>
            </a:r>
            <a:endParaRPr lang="en-US" sz="2000" dirty="0">
              <a:latin typeface="Arial" charset="0"/>
            </a:endParaRPr>
          </a:p>
        </p:txBody>
      </p:sp>
      <p:sp>
        <p:nvSpPr>
          <p:cNvPr id="4" name="TextBox 3"/>
          <p:cNvSpPr txBox="1"/>
          <p:nvPr/>
        </p:nvSpPr>
        <p:spPr>
          <a:xfrm>
            <a:off x="1828800" y="4865914"/>
            <a:ext cx="5573486" cy="646331"/>
          </a:xfrm>
          <a:prstGeom prst="rect">
            <a:avLst/>
          </a:prstGeom>
          <a:noFill/>
        </p:spPr>
        <p:txBody>
          <a:bodyPr wrap="square" rtlCol="0">
            <a:spAutoFit/>
          </a:bodyPr>
          <a:lstStyle/>
          <a:p>
            <a:r>
              <a:rPr lang="en-US" b="1" i="1" dirty="0" smtClean="0"/>
              <a:t>“You don’t have to be a “Star” to STAR in what you do!</a:t>
            </a:r>
          </a:p>
          <a:p>
            <a:r>
              <a:rPr lang="en-US" dirty="0">
                <a:latin typeface="Arial" panose="020B0604020202020204" pitchFamily="34" charset="0"/>
                <a:cs typeface="Arial" panose="020B0604020202020204" pitchFamily="34" charset="0"/>
              </a:rPr>
              <a:t>―</a:t>
            </a:r>
            <a:r>
              <a:rPr lang="en-US" dirty="0">
                <a:solidFill>
                  <a:srgbClr val="0070C0"/>
                </a:solidFill>
                <a:latin typeface="Arial" panose="020B0604020202020204" pitchFamily="34" charset="0"/>
                <a:cs typeface="Arial" panose="020B0604020202020204" pitchFamily="34" charset="0"/>
              </a:rPr>
              <a:t> </a:t>
            </a:r>
            <a:r>
              <a:rPr lang="en-US" i="1" dirty="0" smtClean="0"/>
              <a:t>Dolly Parton</a:t>
            </a:r>
            <a:endParaRPr lang="en-US" i="1" dirty="0"/>
          </a:p>
        </p:txBody>
      </p:sp>
      <p:sp>
        <p:nvSpPr>
          <p:cNvPr id="5" name="Slide Number Placeholder 4"/>
          <p:cNvSpPr>
            <a:spLocks noGrp="1"/>
          </p:cNvSpPr>
          <p:nvPr>
            <p:ph type="sldNum" sz="quarter" idx="12"/>
          </p:nvPr>
        </p:nvSpPr>
        <p:spPr/>
        <p:txBody>
          <a:bodyPr/>
          <a:lstStyle/>
          <a:p>
            <a:pPr>
              <a:defRPr/>
            </a:pPr>
            <a:fld id="{499AEFA2-FC09-504E-9815-9B66B64A1D8A}" type="slidenum">
              <a:rPr lang="en-US" smtClean="0"/>
              <a:pPr>
                <a:defRPr/>
              </a:pPr>
              <a:t>14</a:t>
            </a:fld>
            <a:endParaRPr lang="en-US"/>
          </a:p>
        </p:txBody>
      </p:sp>
    </p:spTree>
    <p:extLst>
      <p:ext uri="{BB962C8B-B14F-4D97-AF65-F5344CB8AC3E}">
        <p14:creationId xmlns:p14="http://schemas.microsoft.com/office/powerpoint/2010/main" val="416826022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716044" y="2275110"/>
            <a:ext cx="7737539" cy="274205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spcBef>
                <a:spcPct val="35000"/>
              </a:spcBef>
              <a:buNone/>
            </a:pPr>
            <a:r>
              <a:rPr lang="en-US" sz="2000" b="1" dirty="0" smtClean="0">
                <a:latin typeface="Arial" charset="0"/>
              </a:rPr>
              <a:t>Motivation</a:t>
            </a:r>
          </a:p>
          <a:p>
            <a:pPr marL="0" indent="0">
              <a:lnSpc>
                <a:spcPct val="120000"/>
              </a:lnSpc>
              <a:spcBef>
                <a:spcPct val="35000"/>
              </a:spcBef>
              <a:buNone/>
            </a:pPr>
            <a:r>
              <a:rPr lang="en-US" sz="2000" dirty="0" smtClean="0">
                <a:latin typeface="Arial" charset="0"/>
              </a:rPr>
              <a:t>What motivates you to get up every day and give your very best effort – at home, work or in the community?  Find your source of motivation, focus on it, and watch your performance immediately improve.  Once your higher level of performance is a habit, you have a work ethic that others will invest in.</a:t>
            </a:r>
          </a:p>
        </p:txBody>
      </p:sp>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15</a:t>
            </a:fld>
            <a:endParaRPr lang="en-US"/>
          </a:p>
        </p:txBody>
      </p:sp>
    </p:spTree>
    <p:extLst>
      <p:ext uri="{BB962C8B-B14F-4D97-AF65-F5344CB8AC3E}">
        <p14:creationId xmlns:p14="http://schemas.microsoft.com/office/powerpoint/2010/main" val="30968299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6044" y="2296886"/>
            <a:ext cx="7295842" cy="2416046"/>
          </a:xfrm>
          <a:prstGeom prst="rect">
            <a:avLst/>
          </a:prstGeom>
          <a:noFill/>
        </p:spPr>
        <p:txBody>
          <a:bodyPr wrap="square" rtlCol="0">
            <a:spAutoFit/>
          </a:bodyPr>
          <a:lstStyle/>
          <a:p>
            <a:pPr>
              <a:lnSpc>
                <a:spcPct val="120000"/>
              </a:lnSpc>
              <a:spcBef>
                <a:spcPct val="35000"/>
              </a:spcBef>
            </a:pPr>
            <a:r>
              <a:rPr lang="en-US" sz="2000" b="1" dirty="0" smtClean="0">
                <a:latin typeface="Arial" charset="0"/>
              </a:rPr>
              <a:t>Accountability</a:t>
            </a:r>
          </a:p>
          <a:p>
            <a:pPr>
              <a:lnSpc>
                <a:spcPct val="120000"/>
              </a:lnSpc>
              <a:spcBef>
                <a:spcPct val="35000"/>
              </a:spcBef>
            </a:pPr>
            <a:r>
              <a:rPr lang="en-US" sz="2000" dirty="0" smtClean="0">
                <a:latin typeface="Arial" charset="0"/>
              </a:rPr>
              <a:t>Sustained </a:t>
            </a:r>
            <a:r>
              <a:rPr lang="en-US" sz="2000" dirty="0">
                <a:latin typeface="Arial" charset="0"/>
              </a:rPr>
              <a:t>motivation comes from </a:t>
            </a:r>
            <a:r>
              <a:rPr lang="en-US" sz="2000" dirty="0" smtClean="0">
                <a:latin typeface="Arial" charset="0"/>
              </a:rPr>
              <a:t>within and it is crucial to make yourself </a:t>
            </a:r>
            <a:r>
              <a:rPr lang="en-US" sz="2000" dirty="0">
                <a:latin typeface="Arial" charset="0"/>
              </a:rPr>
              <a:t>accountable to others.  To what person or </a:t>
            </a:r>
            <a:r>
              <a:rPr lang="en-US" sz="2000" dirty="0" smtClean="0">
                <a:latin typeface="Arial" charset="0"/>
              </a:rPr>
              <a:t>people </a:t>
            </a:r>
            <a:r>
              <a:rPr lang="en-US" sz="2000" dirty="0">
                <a:latin typeface="Arial" charset="0"/>
              </a:rPr>
              <a:t>can </a:t>
            </a:r>
            <a:r>
              <a:rPr lang="en-US" sz="2000" dirty="0" smtClean="0">
                <a:latin typeface="Arial" charset="0"/>
              </a:rPr>
              <a:t>you / do you </a:t>
            </a:r>
            <a:r>
              <a:rPr lang="en-US" sz="2000" dirty="0">
                <a:latin typeface="Arial" charset="0"/>
              </a:rPr>
              <a:t>make yourself accountable?  Being accountable helps to motivate us on our off-days </a:t>
            </a:r>
            <a:r>
              <a:rPr lang="en-US" sz="2000" dirty="0" smtClean="0">
                <a:latin typeface="Arial" charset="0"/>
              </a:rPr>
              <a:t>and helps us maintain or strengthen our reputations for good </a:t>
            </a:r>
            <a:r>
              <a:rPr lang="en-US" sz="2000" dirty="0">
                <a:latin typeface="Arial" charset="0"/>
              </a:rPr>
              <a:t>work.</a:t>
            </a: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16</a:t>
            </a:fld>
            <a:endParaRPr lang="en-US"/>
          </a:p>
        </p:txBody>
      </p:sp>
    </p:spTree>
    <p:extLst>
      <p:ext uri="{BB962C8B-B14F-4D97-AF65-F5344CB8AC3E}">
        <p14:creationId xmlns:p14="http://schemas.microsoft.com/office/powerpoint/2010/main" val="362380361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6042" y="867278"/>
            <a:ext cx="4818173" cy="1214185"/>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GOALS!</a:t>
            </a:r>
            <a:endParaRPr lang="en-US" sz="3600" i="1" dirty="0">
              <a:latin typeface="Arial" charset="0"/>
            </a:endParaRPr>
          </a:p>
        </p:txBody>
      </p:sp>
      <p:sp>
        <p:nvSpPr>
          <p:cNvPr id="3" name="TextBox 2"/>
          <p:cNvSpPr txBox="1"/>
          <p:nvPr/>
        </p:nvSpPr>
        <p:spPr>
          <a:xfrm>
            <a:off x="716042" y="2081463"/>
            <a:ext cx="6686243" cy="2477601"/>
          </a:xfrm>
          <a:prstGeom prst="rect">
            <a:avLst/>
          </a:prstGeom>
          <a:noFill/>
        </p:spPr>
        <p:txBody>
          <a:bodyPr wrap="square" rtlCol="0">
            <a:spAutoFit/>
          </a:bodyPr>
          <a:lstStyle/>
          <a:p>
            <a:pPr marL="342900" indent="-342900">
              <a:spcBef>
                <a:spcPct val="35000"/>
              </a:spcBef>
              <a:buFont typeface="Arial" panose="020B0604020202020204" pitchFamily="34" charset="0"/>
              <a:buChar char="•"/>
            </a:pPr>
            <a:r>
              <a:rPr lang="en-US" sz="2000" dirty="0" smtClean="0">
                <a:latin typeface="Arial" charset="0"/>
              </a:rPr>
              <a:t>What </a:t>
            </a:r>
            <a:r>
              <a:rPr lang="en-US" sz="2000" dirty="0">
                <a:latin typeface="Arial" charset="0"/>
              </a:rPr>
              <a:t>will you accomplish this year?  </a:t>
            </a:r>
            <a:endParaRPr lang="en-US" sz="2000" dirty="0" smtClean="0">
              <a:latin typeface="Arial" charset="0"/>
            </a:endParaRPr>
          </a:p>
          <a:p>
            <a:pPr marL="342900" indent="-342900">
              <a:spcBef>
                <a:spcPct val="35000"/>
              </a:spcBef>
              <a:buFont typeface="Arial" panose="020B0604020202020204" pitchFamily="34" charset="0"/>
              <a:buChar char="•"/>
            </a:pPr>
            <a:r>
              <a:rPr lang="en-US" sz="2000" dirty="0" smtClean="0">
                <a:latin typeface="Arial" charset="0"/>
              </a:rPr>
              <a:t>This </a:t>
            </a:r>
            <a:r>
              <a:rPr lang="en-US" sz="2000" dirty="0">
                <a:latin typeface="Arial" charset="0"/>
              </a:rPr>
              <a:t>month? </a:t>
            </a:r>
            <a:endParaRPr lang="en-US" sz="2000" dirty="0" smtClean="0">
              <a:latin typeface="Arial" charset="0"/>
            </a:endParaRPr>
          </a:p>
          <a:p>
            <a:pPr marL="342900" indent="-342900">
              <a:spcBef>
                <a:spcPct val="35000"/>
              </a:spcBef>
              <a:buFont typeface="Arial" panose="020B0604020202020204" pitchFamily="34" charset="0"/>
              <a:buChar char="•"/>
            </a:pPr>
            <a:r>
              <a:rPr lang="en-US" sz="2000" dirty="0" smtClean="0">
                <a:latin typeface="Arial" charset="0"/>
              </a:rPr>
              <a:t>This </a:t>
            </a:r>
            <a:r>
              <a:rPr lang="en-US" sz="2000" dirty="0">
                <a:latin typeface="Arial" charset="0"/>
              </a:rPr>
              <a:t>week?  </a:t>
            </a:r>
            <a:endParaRPr lang="en-US" sz="2000" dirty="0" smtClean="0">
              <a:latin typeface="Arial" charset="0"/>
            </a:endParaRPr>
          </a:p>
          <a:p>
            <a:pPr marL="342900" indent="-342900">
              <a:spcBef>
                <a:spcPct val="35000"/>
              </a:spcBef>
              <a:buFont typeface="Arial" panose="020B0604020202020204" pitchFamily="34" charset="0"/>
              <a:buChar char="•"/>
            </a:pPr>
            <a:r>
              <a:rPr lang="en-US" sz="2000" dirty="0" smtClean="0">
                <a:latin typeface="Arial" charset="0"/>
              </a:rPr>
              <a:t>Today</a:t>
            </a:r>
            <a:r>
              <a:rPr lang="en-US" sz="2000" dirty="0">
                <a:latin typeface="Arial" charset="0"/>
              </a:rPr>
              <a:t>?  </a:t>
            </a:r>
            <a:endParaRPr lang="en-US" sz="2000" dirty="0" smtClean="0">
              <a:latin typeface="Arial" charset="0"/>
            </a:endParaRPr>
          </a:p>
          <a:p>
            <a:pPr marL="342900" indent="-342900">
              <a:spcBef>
                <a:spcPct val="35000"/>
              </a:spcBef>
              <a:buFont typeface="Arial" panose="020B0604020202020204" pitchFamily="34" charset="0"/>
              <a:buChar char="•"/>
            </a:pPr>
            <a:r>
              <a:rPr lang="en-US" sz="2000" dirty="0" smtClean="0">
                <a:latin typeface="Arial" charset="0"/>
              </a:rPr>
              <a:t>Right </a:t>
            </a:r>
            <a:r>
              <a:rPr lang="en-US" sz="2000" dirty="0">
                <a:latin typeface="Arial" charset="0"/>
              </a:rPr>
              <a:t>now?  </a:t>
            </a:r>
            <a:endParaRPr lang="en-US" sz="2000" dirty="0" smtClean="0">
              <a:latin typeface="Arial" charset="0"/>
            </a:endParaRPr>
          </a:p>
          <a:p>
            <a:pPr marL="342900" indent="-342900">
              <a:spcBef>
                <a:spcPct val="35000"/>
              </a:spcBef>
              <a:buFont typeface="Arial" panose="020B0604020202020204" pitchFamily="34" charset="0"/>
              <a:buChar char="•"/>
            </a:pPr>
            <a:r>
              <a:rPr lang="en-US" sz="2000" i="1" dirty="0" smtClean="0">
                <a:latin typeface="Arial" charset="0"/>
              </a:rPr>
              <a:t>Make </a:t>
            </a:r>
            <a:r>
              <a:rPr lang="en-US" sz="2000" i="1" dirty="0">
                <a:latin typeface="Arial" charset="0"/>
              </a:rPr>
              <a:t>a list.  </a:t>
            </a:r>
            <a:r>
              <a:rPr lang="en-US" sz="2000" i="1" dirty="0" smtClean="0">
                <a:latin typeface="Arial" charset="0"/>
              </a:rPr>
              <a:t>Habitual </a:t>
            </a:r>
            <a:r>
              <a:rPr lang="en-US" sz="2000" i="1" dirty="0">
                <a:latin typeface="Arial" charset="0"/>
              </a:rPr>
              <a:t>list makers get much more done.</a:t>
            </a:r>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17</a:t>
            </a:fld>
            <a:endParaRPr lang="en-US"/>
          </a:p>
        </p:txBody>
      </p:sp>
    </p:spTree>
    <p:extLst>
      <p:ext uri="{BB962C8B-B14F-4D97-AF65-F5344CB8AC3E}">
        <p14:creationId xmlns:p14="http://schemas.microsoft.com/office/powerpoint/2010/main" val="172731533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6044" y="486852"/>
            <a:ext cx="4818173"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Organize your job search</a:t>
            </a:r>
            <a:endParaRPr lang="en-US" sz="3600" i="1" dirty="0">
              <a:latin typeface="Arial" charset="0"/>
            </a:endParaRPr>
          </a:p>
        </p:txBody>
      </p:sp>
      <p:sp>
        <p:nvSpPr>
          <p:cNvPr id="4" name="TextBox 3"/>
          <p:cNvSpPr txBox="1"/>
          <p:nvPr/>
        </p:nvSpPr>
        <p:spPr>
          <a:xfrm>
            <a:off x="716041" y="2010852"/>
            <a:ext cx="7567985" cy="1837939"/>
          </a:xfrm>
          <a:prstGeom prst="rect">
            <a:avLst/>
          </a:prstGeom>
          <a:noFill/>
        </p:spPr>
        <p:txBody>
          <a:bodyPr wrap="square" rtlCol="0">
            <a:spAutoFit/>
          </a:bodyPr>
          <a:lstStyle/>
          <a:p>
            <a:pPr>
              <a:lnSpc>
                <a:spcPct val="120000"/>
              </a:lnSpc>
              <a:spcBef>
                <a:spcPct val="35000"/>
              </a:spcBef>
            </a:pPr>
            <a:r>
              <a:rPr lang="en-US" sz="1600" dirty="0" smtClean="0">
                <a:latin typeface="Arial" charset="0"/>
              </a:rPr>
              <a:t>Even </a:t>
            </a:r>
            <a:r>
              <a:rPr lang="en-US" sz="1600" dirty="0">
                <a:latin typeface="Arial" charset="0"/>
              </a:rPr>
              <a:t>with </a:t>
            </a:r>
            <a:r>
              <a:rPr lang="en-US" sz="1600" dirty="0" smtClean="0">
                <a:latin typeface="Arial" charset="0"/>
              </a:rPr>
              <a:t>goals, motivation and accountability </a:t>
            </a:r>
            <a:r>
              <a:rPr lang="en-US" sz="1600" dirty="0">
                <a:latin typeface="Arial" charset="0"/>
              </a:rPr>
              <a:t>you must have something that helps you translate everything into daily action.  Use </a:t>
            </a:r>
            <a:r>
              <a:rPr lang="en-US" sz="1600" dirty="0" smtClean="0">
                <a:latin typeface="Arial" charset="0"/>
              </a:rPr>
              <a:t>a planner </a:t>
            </a:r>
            <a:r>
              <a:rPr lang="en-US" sz="1600" dirty="0">
                <a:latin typeface="Arial" charset="0"/>
              </a:rPr>
              <a:t>that you keep with you at all times, to have all necessary information at your fingertips.  It should have a calendar to track your meetings and commitments, a to-do list to help you stay on top of deadlines, and important contact information to facilitate quick communication.</a:t>
            </a:r>
          </a:p>
        </p:txBody>
      </p:sp>
      <p:sp>
        <p:nvSpPr>
          <p:cNvPr id="5" name="TextBox 4"/>
          <p:cNvSpPr txBox="1"/>
          <p:nvPr/>
        </p:nvSpPr>
        <p:spPr>
          <a:xfrm>
            <a:off x="716044" y="4151466"/>
            <a:ext cx="7567985" cy="1151084"/>
          </a:xfrm>
          <a:prstGeom prst="rect">
            <a:avLst/>
          </a:prstGeom>
          <a:noFill/>
        </p:spPr>
        <p:txBody>
          <a:bodyPr wrap="square" rtlCol="0">
            <a:spAutoFit/>
          </a:bodyPr>
          <a:lstStyle/>
          <a:p>
            <a:pPr marL="285750" indent="-285750">
              <a:lnSpc>
                <a:spcPct val="120000"/>
              </a:lnSpc>
              <a:spcBef>
                <a:spcPct val="35000"/>
              </a:spcBef>
              <a:buFont typeface="Wingdings" panose="05000000000000000000" pitchFamily="2" charset="2"/>
              <a:buChar char="ü"/>
            </a:pPr>
            <a:r>
              <a:rPr lang="en-US" sz="1600" dirty="0" smtClean="0">
                <a:latin typeface="Arial" charset="0"/>
              </a:rPr>
              <a:t>Day Planner / Calendar</a:t>
            </a:r>
          </a:p>
          <a:p>
            <a:pPr marL="285750" indent="-285750">
              <a:lnSpc>
                <a:spcPct val="120000"/>
              </a:lnSpc>
              <a:spcBef>
                <a:spcPct val="35000"/>
              </a:spcBef>
              <a:buFont typeface="Wingdings" panose="05000000000000000000" pitchFamily="2" charset="2"/>
              <a:buChar char="ü"/>
            </a:pPr>
            <a:r>
              <a:rPr lang="en-US" sz="1600" dirty="0" smtClean="0">
                <a:latin typeface="Arial" charset="0"/>
              </a:rPr>
              <a:t>To-Do Lists</a:t>
            </a:r>
          </a:p>
          <a:p>
            <a:pPr marL="285750" indent="-285750">
              <a:lnSpc>
                <a:spcPct val="120000"/>
              </a:lnSpc>
              <a:spcBef>
                <a:spcPct val="35000"/>
              </a:spcBef>
              <a:buFont typeface="Wingdings" panose="05000000000000000000" pitchFamily="2" charset="2"/>
              <a:buChar char="ü"/>
            </a:pPr>
            <a:r>
              <a:rPr lang="en-US" sz="1600" dirty="0" smtClean="0">
                <a:latin typeface="Arial" charset="0"/>
              </a:rPr>
              <a:t>Notes, Reminders, Tickler File</a:t>
            </a:r>
            <a:endParaRPr lang="en-US" sz="1600" dirty="0">
              <a:latin typeface="Arial"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18</a:t>
            </a:fld>
            <a:endParaRPr lang="en-US"/>
          </a:p>
        </p:txBody>
      </p:sp>
    </p:spTree>
    <p:extLst>
      <p:ext uri="{BB962C8B-B14F-4D97-AF65-F5344CB8AC3E}">
        <p14:creationId xmlns:p14="http://schemas.microsoft.com/office/powerpoint/2010/main" val="163412131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6044" y="486852"/>
            <a:ext cx="4818173"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All the info you need, in one place</a:t>
            </a:r>
            <a:endParaRPr lang="en-US" sz="3600" i="1" dirty="0">
              <a:latin typeface="Arial" charset="0"/>
            </a:endParaRPr>
          </a:p>
        </p:txBody>
      </p:sp>
      <p:sp>
        <p:nvSpPr>
          <p:cNvPr id="4" name="TextBox 3"/>
          <p:cNvSpPr txBox="1"/>
          <p:nvPr/>
        </p:nvSpPr>
        <p:spPr>
          <a:xfrm>
            <a:off x="716044" y="1878505"/>
            <a:ext cx="7567985" cy="4228850"/>
          </a:xfrm>
          <a:prstGeom prst="rect">
            <a:avLst/>
          </a:prstGeom>
          <a:noFill/>
        </p:spPr>
        <p:txBody>
          <a:bodyPr wrap="square" rtlCol="0">
            <a:spAutoFit/>
          </a:bodyPr>
          <a:lstStyle/>
          <a:p>
            <a:pPr>
              <a:spcBef>
                <a:spcPct val="35000"/>
              </a:spcBef>
            </a:pPr>
            <a:r>
              <a:rPr lang="en-US" sz="1600" b="1" dirty="0" smtClean="0">
                <a:latin typeface="Arial" charset="0"/>
              </a:rPr>
              <a:t>Create a spreadsheet to track all the important information you need to quickly prepare resumes, cover letters and applications: </a:t>
            </a:r>
          </a:p>
          <a:p>
            <a:pPr>
              <a:spcBef>
                <a:spcPct val="35000"/>
              </a:spcBef>
            </a:pPr>
            <a:endParaRPr lang="en-US" sz="1600" b="1" dirty="0" smtClean="0">
              <a:latin typeface="Arial" charset="0"/>
            </a:endParaRPr>
          </a:p>
          <a:p>
            <a:pPr marL="285750" indent="-285750">
              <a:spcBef>
                <a:spcPct val="35000"/>
              </a:spcBef>
              <a:buFont typeface="Arial" panose="020B0604020202020204" pitchFamily="34" charset="0"/>
              <a:buChar char="•"/>
            </a:pPr>
            <a:r>
              <a:rPr lang="en-US" sz="1600" dirty="0" smtClean="0">
                <a:latin typeface="Arial" charset="0"/>
              </a:rPr>
              <a:t>Job titles and key responsibilities </a:t>
            </a:r>
          </a:p>
          <a:p>
            <a:pPr marL="285750" indent="-285750">
              <a:spcBef>
                <a:spcPct val="35000"/>
              </a:spcBef>
              <a:buFont typeface="Arial" panose="020B0604020202020204" pitchFamily="34" charset="0"/>
              <a:buChar char="•"/>
            </a:pPr>
            <a:r>
              <a:rPr lang="en-US" sz="1600" dirty="0" smtClean="0">
                <a:latin typeface="Arial" charset="0"/>
              </a:rPr>
              <a:t>Dates of hire (include month, day, year) and when you left</a:t>
            </a:r>
          </a:p>
          <a:p>
            <a:pPr marL="285750" indent="-285750">
              <a:spcBef>
                <a:spcPct val="35000"/>
              </a:spcBef>
              <a:buFont typeface="Arial" panose="020B0604020202020204" pitchFamily="34" charset="0"/>
              <a:buChar char="•"/>
            </a:pPr>
            <a:r>
              <a:rPr lang="en-US" sz="1600" dirty="0" smtClean="0">
                <a:latin typeface="Arial" charset="0"/>
              </a:rPr>
              <a:t>Salary history at each job </a:t>
            </a:r>
          </a:p>
          <a:p>
            <a:pPr marL="285750" indent="-285750">
              <a:spcBef>
                <a:spcPct val="35000"/>
              </a:spcBef>
              <a:buFont typeface="Arial" panose="020B0604020202020204" pitchFamily="34" charset="0"/>
              <a:buChar char="•"/>
            </a:pPr>
            <a:r>
              <a:rPr lang="en-US" sz="1600" dirty="0" smtClean="0">
                <a:latin typeface="Arial" charset="0"/>
              </a:rPr>
              <a:t>Contact information: full name, title, phone, email for your previous boss or HR</a:t>
            </a:r>
          </a:p>
          <a:p>
            <a:pPr marL="285750" indent="-285750">
              <a:spcBef>
                <a:spcPct val="35000"/>
              </a:spcBef>
              <a:buFont typeface="Arial" panose="020B0604020202020204" pitchFamily="34" charset="0"/>
              <a:buChar char="•"/>
            </a:pPr>
            <a:r>
              <a:rPr lang="en-US" sz="1600" dirty="0" smtClean="0">
                <a:latin typeface="Arial" charset="0"/>
              </a:rPr>
              <a:t>Contact information for references, denote how you know them and the role they played in your work (ALWAYS ask your references if you can use them, ALWAYS call and let them know that an employer is getting ready to check references) – unless otherwise stated only provide professional/work-related references</a:t>
            </a:r>
          </a:p>
          <a:p>
            <a:pPr marL="285750" indent="-285750">
              <a:spcBef>
                <a:spcPct val="35000"/>
              </a:spcBef>
              <a:buFont typeface="Arial" panose="020B0604020202020204" pitchFamily="34" charset="0"/>
              <a:buChar char="•"/>
            </a:pPr>
            <a:r>
              <a:rPr lang="en-US" sz="1600" dirty="0" smtClean="0">
                <a:latin typeface="Arial" charset="0"/>
              </a:rPr>
              <a:t>Trainings: include dates and type of trainings, skills obtained/what you learned</a:t>
            </a:r>
          </a:p>
          <a:p>
            <a:pPr marL="285750" indent="-285750">
              <a:spcBef>
                <a:spcPct val="35000"/>
              </a:spcBef>
              <a:buFont typeface="Arial" panose="020B0604020202020204" pitchFamily="34" charset="0"/>
              <a:buChar char="•"/>
            </a:pPr>
            <a:endParaRPr lang="en-US" sz="1600" dirty="0" smtClean="0">
              <a:latin typeface="Arial"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19</a:t>
            </a:fld>
            <a:endParaRPr lang="en-US"/>
          </a:p>
        </p:txBody>
      </p:sp>
    </p:spTree>
    <p:extLst>
      <p:ext uri="{BB962C8B-B14F-4D97-AF65-F5344CB8AC3E}">
        <p14:creationId xmlns:p14="http://schemas.microsoft.com/office/powerpoint/2010/main" val="24354812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628463" y="315686"/>
            <a:ext cx="5653149" cy="1466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eaLnBrk="1" hangingPunct="1"/>
            <a:r>
              <a:rPr lang="en-US" sz="3600" i="1" dirty="0" smtClean="0">
                <a:solidFill>
                  <a:srgbClr val="000000"/>
                </a:solidFill>
                <a:latin typeface="Arial" charset="0"/>
              </a:rPr>
              <a:t>Welcome!</a:t>
            </a:r>
            <a:endParaRPr lang="en-US" sz="3600" i="1" dirty="0">
              <a:solidFill>
                <a:srgbClr val="000000"/>
              </a:solidFill>
              <a:latin typeface="Arial" charset="0"/>
            </a:endParaRPr>
          </a:p>
        </p:txBody>
      </p:sp>
      <p:sp>
        <p:nvSpPr>
          <p:cNvPr id="7" name="TextBox 6"/>
          <p:cNvSpPr txBox="1"/>
          <p:nvPr/>
        </p:nvSpPr>
        <p:spPr>
          <a:xfrm>
            <a:off x="673394" y="1985469"/>
            <a:ext cx="7971251"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Workshops </a:t>
            </a:r>
            <a:r>
              <a:rPr lang="en-US" sz="1400" dirty="0"/>
              <a:t>will begin and end on </a:t>
            </a:r>
            <a:r>
              <a:rPr lang="en-US" sz="1400" dirty="0" smtClean="0"/>
              <a:t>time</a:t>
            </a:r>
          </a:p>
          <a:p>
            <a:pPr marL="285750" indent="-285750">
              <a:buFont typeface="Arial" panose="020B0604020202020204" pitchFamily="34" charset="0"/>
              <a:buChar char="•"/>
            </a:pPr>
            <a:r>
              <a:rPr lang="en-US" sz="1400" dirty="0" smtClean="0"/>
              <a:t>Turn off or silence cell phones</a:t>
            </a:r>
            <a:endParaRPr lang="en-US" sz="1400" dirty="0"/>
          </a:p>
          <a:p>
            <a:pPr marL="285750" indent="-285750">
              <a:buFont typeface="Arial" panose="020B0604020202020204" pitchFamily="34" charset="0"/>
              <a:buChar char="•"/>
            </a:pPr>
            <a:r>
              <a:rPr lang="en-US" sz="1400" dirty="0"/>
              <a:t>We will listen to each other and not </a:t>
            </a:r>
            <a:r>
              <a:rPr lang="en-US" sz="1400" dirty="0" smtClean="0"/>
              <a:t>interrupt</a:t>
            </a:r>
            <a:endParaRPr lang="en-US" sz="1400" dirty="0"/>
          </a:p>
          <a:p>
            <a:pPr marL="285750" indent="-285750">
              <a:buFont typeface="Arial" panose="020B0604020202020204" pitchFamily="34" charset="0"/>
              <a:buChar char="•"/>
            </a:pPr>
            <a:r>
              <a:rPr lang="en-US" sz="1400" dirty="0"/>
              <a:t>We will make sure everyone has </a:t>
            </a:r>
            <a:r>
              <a:rPr lang="en-US" sz="1400" dirty="0" smtClean="0"/>
              <a:t>a </a:t>
            </a:r>
            <a:r>
              <a:rPr lang="en-US" sz="1400" dirty="0"/>
              <a:t>chance to </a:t>
            </a:r>
            <a:r>
              <a:rPr lang="en-US" sz="1400" dirty="0" smtClean="0"/>
              <a:t>speak</a:t>
            </a:r>
            <a:endParaRPr lang="en-US" sz="1400" dirty="0"/>
          </a:p>
          <a:p>
            <a:pPr marL="285750" indent="-285750">
              <a:buFont typeface="Arial" panose="020B0604020202020204" pitchFamily="34" charset="0"/>
              <a:buChar char="•"/>
            </a:pPr>
            <a:r>
              <a:rPr lang="en-US" sz="1400" dirty="0"/>
              <a:t>We will support our facilitator’s efforts to moderate </a:t>
            </a:r>
            <a:r>
              <a:rPr lang="en-US" sz="1400" dirty="0" smtClean="0"/>
              <a:t>discussions</a:t>
            </a:r>
            <a:endParaRPr lang="en-US" sz="1400" dirty="0"/>
          </a:p>
          <a:p>
            <a:pPr marL="285750" indent="-285750">
              <a:buFont typeface="Arial" panose="020B0604020202020204" pitchFamily="34" charset="0"/>
              <a:buChar char="•"/>
            </a:pPr>
            <a:r>
              <a:rPr lang="en-US" sz="1400" dirty="0" smtClean="0"/>
              <a:t>We </a:t>
            </a:r>
            <a:r>
              <a:rPr lang="en-US" sz="1400" dirty="0"/>
              <a:t>will speak respectfully to each other</a:t>
            </a: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2</a:t>
            </a:fld>
            <a:endParaRPr lang="en-US"/>
          </a:p>
        </p:txBody>
      </p:sp>
      <p:sp>
        <p:nvSpPr>
          <p:cNvPr id="4" name="TextBox 3"/>
          <p:cNvSpPr txBox="1"/>
          <p:nvPr/>
        </p:nvSpPr>
        <p:spPr>
          <a:xfrm>
            <a:off x="628463" y="1598018"/>
            <a:ext cx="4511842" cy="369332"/>
          </a:xfrm>
          <a:prstGeom prst="rect">
            <a:avLst/>
          </a:prstGeom>
          <a:noFill/>
        </p:spPr>
        <p:txBody>
          <a:bodyPr wrap="square" rtlCol="0">
            <a:spAutoFit/>
          </a:bodyPr>
          <a:lstStyle/>
          <a:p>
            <a:r>
              <a:rPr lang="en-US" b="1" dirty="0" smtClean="0"/>
              <a:t>Let’s Agree on Group Norms:</a:t>
            </a:r>
            <a:endParaRPr lang="en-US" b="1" dirty="0"/>
          </a:p>
        </p:txBody>
      </p:sp>
      <p:sp>
        <p:nvSpPr>
          <p:cNvPr id="6" name="TextBox 5"/>
          <p:cNvSpPr txBox="1"/>
          <p:nvPr/>
        </p:nvSpPr>
        <p:spPr>
          <a:xfrm>
            <a:off x="628463" y="3621465"/>
            <a:ext cx="2728349" cy="369332"/>
          </a:xfrm>
          <a:prstGeom prst="rect">
            <a:avLst/>
          </a:prstGeom>
          <a:noFill/>
        </p:spPr>
        <p:txBody>
          <a:bodyPr wrap="square" rtlCol="0">
            <a:spAutoFit/>
          </a:bodyPr>
          <a:lstStyle/>
          <a:p>
            <a:r>
              <a:rPr lang="en-US" b="1" dirty="0" smtClean="0"/>
              <a:t>Other Considerations…</a:t>
            </a:r>
            <a:endParaRPr lang="en-US" b="1" dirty="0"/>
          </a:p>
        </p:txBody>
      </p:sp>
      <p:sp>
        <p:nvSpPr>
          <p:cNvPr id="8" name="TextBox 7"/>
          <p:cNvSpPr txBox="1"/>
          <p:nvPr/>
        </p:nvSpPr>
        <p:spPr>
          <a:xfrm>
            <a:off x="628463" y="4016937"/>
            <a:ext cx="7971251"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Attend workshops in person as much as possible</a:t>
            </a:r>
          </a:p>
          <a:p>
            <a:pPr marL="285750" indent="-285750">
              <a:buFont typeface="Arial" panose="020B0604020202020204" pitchFamily="34" charset="0"/>
              <a:buChar char="•"/>
            </a:pPr>
            <a:r>
              <a:rPr lang="en-US" sz="1400" dirty="0" smtClean="0"/>
              <a:t>Bring your binders with you as well as scratch paper and something to write with</a:t>
            </a:r>
          </a:p>
          <a:p>
            <a:pPr marL="285750" indent="-285750">
              <a:buFont typeface="Arial" panose="020B0604020202020204" pitchFamily="34" charset="0"/>
              <a:buChar char="•"/>
            </a:pPr>
            <a:r>
              <a:rPr lang="en-US" sz="1400" dirty="0" smtClean="0"/>
              <a:t>Complete all homework and other assignments in full and on time</a:t>
            </a:r>
          </a:p>
          <a:p>
            <a:pPr marL="285750" indent="-285750">
              <a:buFont typeface="Arial" panose="020B0604020202020204" pitchFamily="34" charset="0"/>
              <a:buChar char="•"/>
            </a:pPr>
            <a:r>
              <a:rPr lang="en-US" sz="1400" dirty="0" smtClean="0"/>
              <a:t>Job Coaches are a great resource! Meet with them often!</a:t>
            </a:r>
          </a:p>
          <a:p>
            <a:pPr marL="285750" indent="-285750">
              <a:buFont typeface="Arial" panose="020B0604020202020204" pitchFamily="34" charset="0"/>
              <a:buChar char="•"/>
            </a:pPr>
            <a:r>
              <a:rPr lang="en-US" sz="1400" dirty="0" smtClean="0"/>
              <a:t>The value of participation</a:t>
            </a:r>
          </a:p>
          <a:p>
            <a:pPr marL="285750" indent="-285750">
              <a:buFont typeface="Arial" panose="020B0604020202020204" pitchFamily="34" charset="0"/>
              <a:buChar char="•"/>
            </a:pPr>
            <a:r>
              <a:rPr lang="en-US" sz="1400" dirty="0" smtClean="0"/>
              <a:t>Questions/comments should relate to the topic being discussed</a:t>
            </a:r>
          </a:p>
          <a:p>
            <a:pPr marL="285750" indent="-285750">
              <a:buFont typeface="Arial" panose="020B0604020202020204" pitchFamily="34" charset="0"/>
              <a:buChar char="•"/>
            </a:pPr>
            <a:r>
              <a:rPr lang="en-US" sz="1400" dirty="0" smtClean="0"/>
              <a:t>“Parking Lot”</a:t>
            </a:r>
          </a:p>
          <a:p>
            <a:pPr marL="285750" indent="-285750">
              <a:buFont typeface="Arial" panose="020B0604020202020204" pitchFamily="34" charset="0"/>
              <a:buChar char="•"/>
            </a:pPr>
            <a:r>
              <a:rPr lang="en-US" sz="1400" dirty="0" smtClean="0"/>
              <a:t>Work </a:t>
            </a:r>
            <a:r>
              <a:rPr lang="en-US" sz="1400" dirty="0"/>
              <a:t>Keys Exam </a:t>
            </a:r>
            <a:r>
              <a:rPr lang="en-US" sz="1400" dirty="0" smtClean="0">
                <a:hlinkClick r:id="rId2"/>
              </a:rPr>
              <a:t>http</a:t>
            </a:r>
            <a:r>
              <a:rPr lang="en-US" sz="1400" dirty="0">
                <a:hlinkClick r:id="rId2"/>
              </a:rPr>
              <a:t>://</a:t>
            </a:r>
            <a:r>
              <a:rPr lang="en-US" sz="1400" dirty="0" smtClean="0">
                <a:hlinkClick r:id="rId2"/>
              </a:rPr>
              <a:t>casstech.schools.detroitk12.org/wp-content/uploads/2013/02/Workeys-Math-Locating-Information-practice-test-with-answers.pdf</a:t>
            </a:r>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134340527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609599"/>
            <a:ext cx="4713514" cy="1200329"/>
          </a:xfrm>
          <a:prstGeom prst="rect">
            <a:avLst/>
          </a:prstGeom>
        </p:spPr>
        <p:txBody>
          <a:bodyPr wrap="square">
            <a:spAutoFit/>
          </a:bodyPr>
          <a:lstStyle/>
          <a:p>
            <a:pPr>
              <a:spcBef>
                <a:spcPct val="35000"/>
              </a:spcBef>
            </a:pPr>
            <a:r>
              <a:rPr lang="en-US" sz="3600" i="1" dirty="0" smtClean="0">
                <a:latin typeface="Arial" charset="0"/>
              </a:rPr>
              <a:t>My Responsibility ACTION PLAN</a:t>
            </a:r>
            <a:endParaRPr lang="en-US" sz="3600" i="1" dirty="0">
              <a:latin typeface="Arial" charset="0"/>
            </a:endParaRPr>
          </a:p>
        </p:txBody>
      </p:sp>
      <p:sp>
        <p:nvSpPr>
          <p:cNvPr id="4" name="TextBox 3"/>
          <p:cNvSpPr txBox="1"/>
          <p:nvPr/>
        </p:nvSpPr>
        <p:spPr>
          <a:xfrm>
            <a:off x="762000" y="2188029"/>
            <a:ext cx="6302829" cy="3693319"/>
          </a:xfrm>
          <a:prstGeom prst="rect">
            <a:avLst/>
          </a:prstGeom>
          <a:noFill/>
        </p:spPr>
        <p:txBody>
          <a:bodyPr wrap="square" rtlCol="0">
            <a:spAutoFit/>
          </a:bodyPr>
          <a:lstStyle/>
          <a:p>
            <a:r>
              <a:rPr lang="en-US" u="sng" dirty="0" smtClean="0"/>
              <a:t>INSPIRATION</a:t>
            </a:r>
          </a:p>
          <a:p>
            <a:endParaRPr lang="en-US" dirty="0"/>
          </a:p>
          <a:p>
            <a:r>
              <a:rPr lang="en-US" dirty="0" smtClean="0"/>
              <a:t>List below FIVE things that INSPIRE you to do good work, be a better employee, or a better person:</a:t>
            </a:r>
            <a:endParaRPr lang="en-US" dirty="0"/>
          </a:p>
          <a:p>
            <a:r>
              <a:rPr lang="en-US" dirty="0" smtClean="0"/>
              <a:t>1. ____________________________</a:t>
            </a:r>
          </a:p>
          <a:p>
            <a:endParaRPr lang="en-US" dirty="0"/>
          </a:p>
          <a:p>
            <a:r>
              <a:rPr lang="en-US" dirty="0" smtClean="0"/>
              <a:t>2. ____________________________</a:t>
            </a:r>
          </a:p>
          <a:p>
            <a:endParaRPr lang="en-US" dirty="0"/>
          </a:p>
          <a:p>
            <a:r>
              <a:rPr lang="en-US" dirty="0" smtClean="0"/>
              <a:t>3. ____________________________</a:t>
            </a:r>
          </a:p>
          <a:p>
            <a:endParaRPr lang="en-US" dirty="0"/>
          </a:p>
          <a:p>
            <a:r>
              <a:rPr lang="en-US" dirty="0" smtClean="0"/>
              <a:t>4. ____________________________</a:t>
            </a:r>
          </a:p>
          <a:p>
            <a:endParaRPr lang="en-US" dirty="0"/>
          </a:p>
          <a:p>
            <a:r>
              <a:rPr lang="en-US" dirty="0" smtClean="0"/>
              <a:t>5. ____________________________</a:t>
            </a:r>
            <a:endParaRPr lang="en-US" dirty="0"/>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20</a:t>
            </a:fld>
            <a:endParaRPr lang="en-US"/>
          </a:p>
        </p:txBody>
      </p:sp>
    </p:spTree>
    <p:extLst>
      <p:ext uri="{BB962C8B-B14F-4D97-AF65-F5344CB8AC3E}">
        <p14:creationId xmlns:p14="http://schemas.microsoft.com/office/powerpoint/2010/main" val="300806941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609599"/>
            <a:ext cx="4713514" cy="1200329"/>
          </a:xfrm>
          <a:prstGeom prst="rect">
            <a:avLst/>
          </a:prstGeom>
        </p:spPr>
        <p:txBody>
          <a:bodyPr wrap="square">
            <a:spAutoFit/>
          </a:bodyPr>
          <a:lstStyle/>
          <a:p>
            <a:pPr>
              <a:spcBef>
                <a:spcPct val="35000"/>
              </a:spcBef>
            </a:pPr>
            <a:r>
              <a:rPr lang="en-US" sz="3600" i="1" dirty="0" smtClean="0">
                <a:latin typeface="Arial" charset="0"/>
              </a:rPr>
              <a:t>My Responsibility ACTION PLAN</a:t>
            </a:r>
            <a:endParaRPr lang="en-US" sz="3600" i="1" dirty="0">
              <a:latin typeface="Arial" charset="0"/>
            </a:endParaRPr>
          </a:p>
        </p:txBody>
      </p:sp>
      <p:sp>
        <p:nvSpPr>
          <p:cNvPr id="4" name="TextBox 3"/>
          <p:cNvSpPr txBox="1"/>
          <p:nvPr/>
        </p:nvSpPr>
        <p:spPr>
          <a:xfrm>
            <a:off x="762000" y="2188029"/>
            <a:ext cx="6302829" cy="3693319"/>
          </a:xfrm>
          <a:prstGeom prst="rect">
            <a:avLst/>
          </a:prstGeom>
          <a:noFill/>
        </p:spPr>
        <p:txBody>
          <a:bodyPr wrap="square" rtlCol="0">
            <a:spAutoFit/>
          </a:bodyPr>
          <a:lstStyle/>
          <a:p>
            <a:r>
              <a:rPr lang="en-US" u="sng" dirty="0" smtClean="0"/>
              <a:t>MOTIVATION</a:t>
            </a:r>
            <a:r>
              <a:rPr lang="en-US" dirty="0" smtClean="0"/>
              <a:t> </a:t>
            </a:r>
          </a:p>
          <a:p>
            <a:endParaRPr lang="en-US" dirty="0"/>
          </a:p>
          <a:p>
            <a:r>
              <a:rPr lang="en-US" dirty="0" smtClean="0"/>
              <a:t>List below FIVE things that MOTIVATE you at work / in your job search:</a:t>
            </a:r>
            <a:endParaRPr lang="en-US" dirty="0"/>
          </a:p>
          <a:p>
            <a:r>
              <a:rPr lang="en-US" dirty="0" smtClean="0"/>
              <a:t>1. ____________________________</a:t>
            </a:r>
          </a:p>
          <a:p>
            <a:endParaRPr lang="en-US" dirty="0"/>
          </a:p>
          <a:p>
            <a:r>
              <a:rPr lang="en-US" dirty="0" smtClean="0"/>
              <a:t>2. ____________________________</a:t>
            </a:r>
          </a:p>
          <a:p>
            <a:endParaRPr lang="en-US" dirty="0"/>
          </a:p>
          <a:p>
            <a:r>
              <a:rPr lang="en-US" dirty="0" smtClean="0"/>
              <a:t>3. ____________________________</a:t>
            </a:r>
          </a:p>
          <a:p>
            <a:endParaRPr lang="en-US" dirty="0"/>
          </a:p>
          <a:p>
            <a:r>
              <a:rPr lang="en-US" dirty="0" smtClean="0"/>
              <a:t>4. ____________________________</a:t>
            </a:r>
          </a:p>
          <a:p>
            <a:endParaRPr lang="en-US" dirty="0"/>
          </a:p>
          <a:p>
            <a:r>
              <a:rPr lang="en-US" dirty="0" smtClean="0"/>
              <a:t>5. ____________________________</a:t>
            </a:r>
            <a:endParaRPr lang="en-US" dirty="0"/>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21</a:t>
            </a:fld>
            <a:endParaRPr lang="en-US"/>
          </a:p>
        </p:txBody>
      </p:sp>
    </p:spTree>
    <p:extLst>
      <p:ext uri="{BB962C8B-B14F-4D97-AF65-F5344CB8AC3E}">
        <p14:creationId xmlns:p14="http://schemas.microsoft.com/office/powerpoint/2010/main" val="318642093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188029"/>
            <a:ext cx="6302829" cy="3970318"/>
          </a:xfrm>
          <a:prstGeom prst="rect">
            <a:avLst/>
          </a:prstGeom>
          <a:noFill/>
        </p:spPr>
        <p:txBody>
          <a:bodyPr wrap="square" rtlCol="0">
            <a:spAutoFit/>
          </a:bodyPr>
          <a:lstStyle/>
          <a:p>
            <a:r>
              <a:rPr lang="en-US" u="sng" dirty="0" smtClean="0"/>
              <a:t>ACCOUNTABILITY</a:t>
            </a:r>
          </a:p>
          <a:p>
            <a:endParaRPr lang="en-US" dirty="0"/>
          </a:p>
          <a:p>
            <a:r>
              <a:rPr lang="en-US" dirty="0" smtClean="0"/>
              <a:t>List below FIVE ways you demonstrate ACCOUNTABILITY at work or in your job search:</a:t>
            </a:r>
          </a:p>
          <a:p>
            <a:endParaRPr lang="en-US" dirty="0"/>
          </a:p>
          <a:p>
            <a:r>
              <a:rPr lang="en-US" dirty="0" smtClean="0"/>
              <a:t>1. ____________________________</a:t>
            </a:r>
          </a:p>
          <a:p>
            <a:endParaRPr lang="en-US" dirty="0"/>
          </a:p>
          <a:p>
            <a:r>
              <a:rPr lang="en-US" dirty="0" smtClean="0"/>
              <a:t>2. ____________________________</a:t>
            </a:r>
          </a:p>
          <a:p>
            <a:endParaRPr lang="en-US" dirty="0"/>
          </a:p>
          <a:p>
            <a:r>
              <a:rPr lang="en-US" dirty="0" smtClean="0"/>
              <a:t>3. ____________________________</a:t>
            </a:r>
          </a:p>
          <a:p>
            <a:endParaRPr lang="en-US" dirty="0"/>
          </a:p>
          <a:p>
            <a:r>
              <a:rPr lang="en-US" dirty="0" smtClean="0"/>
              <a:t>4. ____________________________</a:t>
            </a:r>
          </a:p>
          <a:p>
            <a:endParaRPr lang="en-US" dirty="0"/>
          </a:p>
          <a:p>
            <a:r>
              <a:rPr lang="en-US" dirty="0" smtClean="0"/>
              <a:t>5. ____________________________</a:t>
            </a:r>
            <a:endParaRPr lang="en-US" dirty="0"/>
          </a:p>
        </p:txBody>
      </p:sp>
      <p:sp>
        <p:nvSpPr>
          <p:cNvPr id="3" name="Rectangle 2"/>
          <p:cNvSpPr/>
          <p:nvPr/>
        </p:nvSpPr>
        <p:spPr>
          <a:xfrm>
            <a:off x="870857" y="609599"/>
            <a:ext cx="4713514" cy="1200329"/>
          </a:xfrm>
          <a:prstGeom prst="rect">
            <a:avLst/>
          </a:prstGeom>
        </p:spPr>
        <p:txBody>
          <a:bodyPr wrap="square">
            <a:spAutoFit/>
          </a:bodyPr>
          <a:lstStyle/>
          <a:p>
            <a:pPr>
              <a:spcBef>
                <a:spcPct val="35000"/>
              </a:spcBef>
            </a:pPr>
            <a:r>
              <a:rPr lang="en-US" sz="3600" i="1" dirty="0" smtClean="0">
                <a:latin typeface="Arial" charset="0"/>
              </a:rPr>
              <a:t>My Responsibility ACTION PLAN</a:t>
            </a:r>
            <a:endParaRPr lang="en-US" sz="3600" i="1" dirty="0">
              <a:latin typeface="Arial" charset="0"/>
            </a:endParaRPr>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22</a:t>
            </a:fld>
            <a:endParaRPr lang="en-US"/>
          </a:p>
        </p:txBody>
      </p:sp>
    </p:spTree>
    <p:extLst>
      <p:ext uri="{BB962C8B-B14F-4D97-AF65-F5344CB8AC3E}">
        <p14:creationId xmlns:p14="http://schemas.microsoft.com/office/powerpoint/2010/main" val="27054020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188029"/>
            <a:ext cx="6302829" cy="3693319"/>
          </a:xfrm>
          <a:prstGeom prst="rect">
            <a:avLst/>
          </a:prstGeom>
          <a:noFill/>
        </p:spPr>
        <p:txBody>
          <a:bodyPr wrap="square" rtlCol="0">
            <a:spAutoFit/>
          </a:bodyPr>
          <a:lstStyle/>
          <a:p>
            <a:r>
              <a:rPr lang="en-US" u="sng" dirty="0" smtClean="0"/>
              <a:t>GOALS </a:t>
            </a:r>
          </a:p>
          <a:p>
            <a:endParaRPr lang="en-US" dirty="0"/>
          </a:p>
          <a:p>
            <a:r>
              <a:rPr lang="en-US" dirty="0" smtClean="0"/>
              <a:t>List below FIVE GOALS at work / in your job search:</a:t>
            </a:r>
          </a:p>
          <a:p>
            <a:endParaRPr lang="en-US" dirty="0"/>
          </a:p>
          <a:p>
            <a:r>
              <a:rPr lang="en-US" dirty="0" smtClean="0"/>
              <a:t>1. ____________________________</a:t>
            </a:r>
          </a:p>
          <a:p>
            <a:endParaRPr lang="en-US" dirty="0"/>
          </a:p>
          <a:p>
            <a:r>
              <a:rPr lang="en-US" dirty="0" smtClean="0"/>
              <a:t>2. ____________________________</a:t>
            </a:r>
          </a:p>
          <a:p>
            <a:endParaRPr lang="en-US" dirty="0"/>
          </a:p>
          <a:p>
            <a:r>
              <a:rPr lang="en-US" dirty="0" smtClean="0"/>
              <a:t>3. ____________________________</a:t>
            </a:r>
          </a:p>
          <a:p>
            <a:endParaRPr lang="en-US" dirty="0"/>
          </a:p>
          <a:p>
            <a:r>
              <a:rPr lang="en-US" dirty="0" smtClean="0"/>
              <a:t>4. ____________________________</a:t>
            </a:r>
          </a:p>
          <a:p>
            <a:endParaRPr lang="en-US" dirty="0"/>
          </a:p>
          <a:p>
            <a:r>
              <a:rPr lang="en-US" dirty="0" smtClean="0"/>
              <a:t>5. ____________________________</a:t>
            </a:r>
            <a:endParaRPr lang="en-US" dirty="0"/>
          </a:p>
        </p:txBody>
      </p:sp>
      <p:sp>
        <p:nvSpPr>
          <p:cNvPr id="3" name="Rectangle 2"/>
          <p:cNvSpPr/>
          <p:nvPr/>
        </p:nvSpPr>
        <p:spPr>
          <a:xfrm>
            <a:off x="870857" y="609599"/>
            <a:ext cx="4713514" cy="1200329"/>
          </a:xfrm>
          <a:prstGeom prst="rect">
            <a:avLst/>
          </a:prstGeom>
        </p:spPr>
        <p:txBody>
          <a:bodyPr wrap="square">
            <a:spAutoFit/>
          </a:bodyPr>
          <a:lstStyle/>
          <a:p>
            <a:pPr>
              <a:spcBef>
                <a:spcPct val="35000"/>
              </a:spcBef>
            </a:pPr>
            <a:r>
              <a:rPr lang="en-US" sz="3600" i="1" dirty="0" smtClean="0">
                <a:latin typeface="Arial" charset="0"/>
              </a:rPr>
              <a:t>My Responsibility ACTION PLAN</a:t>
            </a:r>
            <a:endParaRPr lang="en-US" sz="3600" i="1" dirty="0">
              <a:latin typeface="Arial" charset="0"/>
            </a:endParaRPr>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23</a:t>
            </a:fld>
            <a:endParaRPr lang="en-US"/>
          </a:p>
        </p:txBody>
      </p:sp>
    </p:spTree>
    <p:extLst>
      <p:ext uri="{BB962C8B-B14F-4D97-AF65-F5344CB8AC3E}">
        <p14:creationId xmlns:p14="http://schemas.microsoft.com/office/powerpoint/2010/main" val="336882610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609599"/>
            <a:ext cx="4713514" cy="1200329"/>
          </a:xfrm>
          <a:prstGeom prst="rect">
            <a:avLst/>
          </a:prstGeom>
        </p:spPr>
        <p:txBody>
          <a:bodyPr wrap="square">
            <a:spAutoFit/>
          </a:bodyPr>
          <a:lstStyle/>
          <a:p>
            <a:pPr>
              <a:spcBef>
                <a:spcPct val="35000"/>
              </a:spcBef>
            </a:pPr>
            <a:r>
              <a:rPr lang="en-US" sz="3600" i="1" dirty="0" smtClean="0">
                <a:latin typeface="Arial" charset="0"/>
              </a:rPr>
              <a:t>My Responsibility ACTION PLAN</a:t>
            </a:r>
            <a:endParaRPr lang="en-US" sz="3600" i="1" dirty="0">
              <a:latin typeface="Arial" charset="0"/>
            </a:endParaRPr>
          </a:p>
        </p:txBody>
      </p:sp>
      <p:sp>
        <p:nvSpPr>
          <p:cNvPr id="3" name="TextBox 2"/>
          <p:cNvSpPr txBox="1"/>
          <p:nvPr/>
        </p:nvSpPr>
        <p:spPr>
          <a:xfrm>
            <a:off x="762000" y="2188029"/>
            <a:ext cx="6302829" cy="3693319"/>
          </a:xfrm>
          <a:prstGeom prst="rect">
            <a:avLst/>
          </a:prstGeom>
          <a:noFill/>
        </p:spPr>
        <p:txBody>
          <a:bodyPr wrap="square" rtlCol="0">
            <a:spAutoFit/>
          </a:bodyPr>
          <a:lstStyle/>
          <a:p>
            <a:r>
              <a:rPr lang="en-US" u="sng" dirty="0" smtClean="0"/>
              <a:t>ORGANIZATION</a:t>
            </a:r>
          </a:p>
          <a:p>
            <a:endParaRPr lang="en-US" dirty="0"/>
          </a:p>
          <a:p>
            <a:r>
              <a:rPr lang="en-US" dirty="0" smtClean="0"/>
              <a:t>List below FIVE ways you will ORGANIZE your work or job search:</a:t>
            </a:r>
          </a:p>
          <a:p>
            <a:endParaRPr lang="en-US" dirty="0"/>
          </a:p>
          <a:p>
            <a:r>
              <a:rPr lang="en-US" dirty="0" smtClean="0"/>
              <a:t>1. ____________________________</a:t>
            </a:r>
          </a:p>
          <a:p>
            <a:endParaRPr lang="en-US" dirty="0"/>
          </a:p>
          <a:p>
            <a:r>
              <a:rPr lang="en-US" dirty="0" smtClean="0"/>
              <a:t>2. ____________________________</a:t>
            </a:r>
          </a:p>
          <a:p>
            <a:endParaRPr lang="en-US" dirty="0"/>
          </a:p>
          <a:p>
            <a:r>
              <a:rPr lang="en-US" dirty="0" smtClean="0"/>
              <a:t>3. ____________________________</a:t>
            </a:r>
          </a:p>
          <a:p>
            <a:endParaRPr lang="en-US" dirty="0"/>
          </a:p>
          <a:p>
            <a:r>
              <a:rPr lang="en-US" dirty="0" smtClean="0"/>
              <a:t>4. ____________________________</a:t>
            </a:r>
          </a:p>
          <a:p>
            <a:endParaRPr lang="en-US" dirty="0"/>
          </a:p>
          <a:p>
            <a:r>
              <a:rPr lang="en-US" dirty="0" smtClean="0"/>
              <a:t>5. ____________________________</a:t>
            </a:r>
            <a:endParaRPr lang="en-US" dirty="0"/>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24</a:t>
            </a:fld>
            <a:endParaRPr lang="en-US"/>
          </a:p>
        </p:txBody>
      </p:sp>
    </p:spTree>
    <p:extLst>
      <p:ext uri="{BB962C8B-B14F-4D97-AF65-F5344CB8AC3E}">
        <p14:creationId xmlns:p14="http://schemas.microsoft.com/office/powerpoint/2010/main" val="3474548354"/>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803552" y="516012"/>
            <a:ext cx="4981507"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200" i="1" dirty="0" smtClean="0">
                <a:latin typeface="Arial" charset="0"/>
              </a:rPr>
              <a:t>Personal Responsibility Taking Charge of Your Life</a:t>
            </a:r>
            <a:endParaRPr lang="en-US" sz="3200" i="1" dirty="0">
              <a:latin typeface="Arial" charset="0"/>
            </a:endParaRPr>
          </a:p>
        </p:txBody>
      </p:sp>
      <p:sp>
        <p:nvSpPr>
          <p:cNvPr id="3" name="Rectangle 5"/>
          <p:cNvSpPr>
            <a:spLocks noChangeArrowheads="1"/>
          </p:cNvSpPr>
          <p:nvPr/>
        </p:nvSpPr>
        <p:spPr bwMode="auto">
          <a:xfrm>
            <a:off x="832489" y="2040012"/>
            <a:ext cx="7851963"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342900" indent="-342900">
              <a:lnSpc>
                <a:spcPct val="200000"/>
              </a:lnSpc>
              <a:spcAft>
                <a:spcPts val="0"/>
              </a:spcAft>
              <a:buFont typeface="+mj-lt"/>
              <a:buAutoNum type="arabicPeriod"/>
            </a:pPr>
            <a:r>
              <a:rPr lang="en-US" sz="2000" dirty="0"/>
              <a:t>What is one area of your life that you could improve</a:t>
            </a:r>
            <a:r>
              <a:rPr lang="en-US" sz="2000" dirty="0" smtClean="0"/>
              <a:t>?</a:t>
            </a:r>
          </a:p>
          <a:p>
            <a:pPr marL="342900" indent="-342900">
              <a:lnSpc>
                <a:spcPct val="200000"/>
              </a:lnSpc>
              <a:spcAft>
                <a:spcPts val="0"/>
              </a:spcAft>
              <a:buFont typeface="+mj-lt"/>
              <a:buAutoNum type="arabicPeriod"/>
            </a:pPr>
            <a:r>
              <a:rPr lang="en-US" sz="2000" dirty="0" smtClean="0"/>
              <a:t>What </a:t>
            </a:r>
            <a:r>
              <a:rPr lang="en-US" sz="2000" dirty="0"/>
              <a:t>does it cost you and/or others to not make the improvement</a:t>
            </a:r>
            <a:r>
              <a:rPr lang="en-US" sz="2000" dirty="0" smtClean="0"/>
              <a:t>?</a:t>
            </a:r>
            <a:endParaRPr lang="en-US" sz="2000" dirty="0"/>
          </a:p>
          <a:p>
            <a:pPr marL="342900" indent="-342900">
              <a:lnSpc>
                <a:spcPct val="200000"/>
              </a:lnSpc>
              <a:spcAft>
                <a:spcPts val="0"/>
              </a:spcAft>
              <a:buFont typeface="+mj-lt"/>
              <a:buAutoNum type="arabicPeriod"/>
            </a:pPr>
            <a:r>
              <a:rPr lang="en-US" sz="2000" dirty="0"/>
              <a:t>What can you </a:t>
            </a:r>
            <a:r>
              <a:rPr lang="en-US" sz="2000" dirty="0" smtClean="0"/>
              <a:t>do </a:t>
            </a:r>
            <a:r>
              <a:rPr lang="en-US" sz="2000" dirty="0"/>
              <a:t>differently to make the improvement</a:t>
            </a:r>
            <a:r>
              <a:rPr lang="en-US" sz="2000" dirty="0" smtClean="0"/>
              <a:t>?</a:t>
            </a:r>
            <a:endParaRPr lang="en-US" sz="2000" dirty="0"/>
          </a:p>
          <a:p>
            <a:pPr marL="342900" indent="-342900">
              <a:lnSpc>
                <a:spcPct val="200000"/>
              </a:lnSpc>
              <a:spcAft>
                <a:spcPts val="0"/>
              </a:spcAft>
              <a:buFont typeface="+mj-lt"/>
              <a:buAutoNum type="arabicPeriod"/>
            </a:pPr>
            <a:r>
              <a:rPr lang="en-US" sz="2000" dirty="0"/>
              <a:t>What help are you willing to ask for from others? Who? When</a:t>
            </a:r>
            <a:r>
              <a:rPr lang="en-US" sz="2000" dirty="0" smtClean="0"/>
              <a:t>?</a:t>
            </a:r>
            <a:endParaRPr lang="en-US" sz="2000" dirty="0"/>
          </a:p>
          <a:p>
            <a:pPr marL="342900" indent="-342900">
              <a:lnSpc>
                <a:spcPct val="200000"/>
              </a:lnSpc>
              <a:spcAft>
                <a:spcPts val="0"/>
              </a:spcAft>
              <a:buFont typeface="+mj-lt"/>
              <a:buAutoNum type="arabicPeriod"/>
            </a:pPr>
            <a:r>
              <a:rPr lang="en-US" sz="2000" dirty="0"/>
              <a:t>How will you know that you have been successful?</a:t>
            </a:r>
          </a:p>
          <a:p>
            <a:pPr marL="342900" indent="-342900" algn="ctr" eaLnBrk="0" hangingPunct="0">
              <a:lnSpc>
                <a:spcPct val="200000"/>
              </a:lnSpc>
              <a:spcAft>
                <a:spcPct val="200000"/>
              </a:spcAft>
              <a:buFont typeface="+mj-lt"/>
              <a:buAutoNum type="arabicPeriod"/>
            </a:pPr>
            <a:endParaRPr lang="en-US" sz="1600" dirty="0"/>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25</a:t>
            </a:fld>
            <a:endParaRPr lang="en-US"/>
          </a:p>
        </p:txBody>
      </p:sp>
    </p:spTree>
    <p:extLst>
      <p:ext uri="{BB962C8B-B14F-4D97-AF65-F5344CB8AC3E}">
        <p14:creationId xmlns:p14="http://schemas.microsoft.com/office/powerpoint/2010/main" val="1577074267"/>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954616" y="1635997"/>
            <a:ext cx="7630583" cy="480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pPr>
            <a:endParaRPr lang="en-US" sz="2400" b="1" dirty="0">
              <a:latin typeface="Arial" charset="0"/>
            </a:endParaRPr>
          </a:p>
          <a:p>
            <a:pPr marL="0" indent="0" eaLnBrk="1" hangingPunct="1">
              <a:lnSpc>
                <a:spcPct val="80000"/>
              </a:lnSpc>
              <a:buNone/>
            </a:pPr>
            <a:r>
              <a:rPr lang="en-US" sz="2400" i="1" dirty="0" smtClean="0">
                <a:latin typeface="Arial" charset="0"/>
              </a:rPr>
              <a:t>How </a:t>
            </a:r>
            <a:r>
              <a:rPr lang="en-US" sz="2400" i="1" dirty="0">
                <a:latin typeface="Arial" charset="0"/>
              </a:rPr>
              <a:t>Can I Improve My Personal </a:t>
            </a:r>
            <a:r>
              <a:rPr lang="en-US" sz="2400" i="1" dirty="0" smtClean="0">
                <a:latin typeface="Arial" charset="0"/>
              </a:rPr>
              <a:t>Responsibility?</a:t>
            </a:r>
          </a:p>
          <a:p>
            <a:pPr marL="0" indent="0" eaLnBrk="1" hangingPunct="1">
              <a:lnSpc>
                <a:spcPct val="80000"/>
              </a:lnSpc>
              <a:buNone/>
            </a:pPr>
            <a:endParaRPr lang="en-US" sz="2400" dirty="0">
              <a:latin typeface="Arial" charset="0"/>
            </a:endParaRPr>
          </a:p>
          <a:p>
            <a:pPr marL="0" indent="0" eaLnBrk="1" hangingPunct="1">
              <a:lnSpc>
                <a:spcPct val="80000"/>
              </a:lnSpc>
              <a:buNone/>
            </a:pPr>
            <a:r>
              <a:rPr lang="en-US" sz="1800" u="sng" dirty="0" smtClean="0">
                <a:latin typeface="Arial" charset="0"/>
              </a:rPr>
              <a:t>Assignment</a:t>
            </a:r>
            <a:r>
              <a:rPr lang="en-US" sz="1800" dirty="0" smtClean="0">
                <a:latin typeface="Arial" charset="0"/>
              </a:rPr>
              <a:t>  </a:t>
            </a:r>
          </a:p>
          <a:p>
            <a:pPr marL="0" indent="0" eaLnBrk="1" hangingPunct="1">
              <a:lnSpc>
                <a:spcPct val="80000"/>
              </a:lnSpc>
              <a:buNone/>
            </a:pPr>
            <a:endParaRPr lang="en-US" sz="1800" dirty="0">
              <a:latin typeface="Arial" charset="0"/>
            </a:endParaRPr>
          </a:p>
          <a:p>
            <a:pPr marL="0" indent="0" eaLnBrk="1" hangingPunct="1">
              <a:lnSpc>
                <a:spcPct val="80000"/>
              </a:lnSpc>
              <a:buNone/>
            </a:pPr>
            <a:r>
              <a:rPr lang="en-US" sz="1800" dirty="0" smtClean="0">
                <a:latin typeface="Arial" charset="0"/>
              </a:rPr>
              <a:t>Write </a:t>
            </a:r>
            <a:r>
              <a:rPr lang="en-US" sz="1800" dirty="0">
                <a:latin typeface="Arial" charset="0"/>
              </a:rPr>
              <a:t>a short </a:t>
            </a:r>
            <a:r>
              <a:rPr lang="en-US" sz="1800" dirty="0" smtClean="0">
                <a:latin typeface="Arial" charset="0"/>
              </a:rPr>
              <a:t>essay, a personal statement, or make a list</a:t>
            </a:r>
            <a:r>
              <a:rPr lang="en-US" sz="1800" dirty="0">
                <a:latin typeface="Arial" charset="0"/>
              </a:rPr>
              <a:t>,</a:t>
            </a:r>
            <a:r>
              <a:rPr lang="en-US" sz="1800" dirty="0" smtClean="0">
                <a:latin typeface="Arial" charset="0"/>
              </a:rPr>
              <a:t> </a:t>
            </a:r>
            <a:r>
              <a:rPr lang="en-US" sz="1800" dirty="0">
                <a:latin typeface="Arial" charset="0"/>
              </a:rPr>
              <a:t>on the importance of personal responsibility in your life, and what things you will do differently to add discipline and responsibility on a regular basis.  </a:t>
            </a:r>
            <a:endParaRPr lang="en-US" sz="1800" dirty="0" smtClean="0">
              <a:latin typeface="Arial" charset="0"/>
            </a:endParaRPr>
          </a:p>
          <a:p>
            <a:pPr marL="0" indent="0" eaLnBrk="1" hangingPunct="1">
              <a:lnSpc>
                <a:spcPct val="80000"/>
              </a:lnSpc>
              <a:buNone/>
            </a:pPr>
            <a:endParaRPr lang="en-US" sz="1800" dirty="0">
              <a:latin typeface="Arial" charset="0"/>
            </a:endParaRPr>
          </a:p>
          <a:p>
            <a:pPr marL="0" indent="0" eaLnBrk="1" hangingPunct="1">
              <a:lnSpc>
                <a:spcPct val="80000"/>
              </a:lnSpc>
              <a:buNone/>
            </a:pPr>
            <a:r>
              <a:rPr lang="en-US" sz="1800" dirty="0" smtClean="0">
                <a:latin typeface="Arial" charset="0"/>
              </a:rPr>
              <a:t>Send </a:t>
            </a:r>
            <a:r>
              <a:rPr lang="en-US" sz="1800" dirty="0">
                <a:latin typeface="Arial" charset="0"/>
              </a:rPr>
              <a:t>by email to </a:t>
            </a:r>
            <a:r>
              <a:rPr lang="en-US" sz="1800" dirty="0" smtClean="0">
                <a:latin typeface="Arial" charset="0"/>
                <a:hlinkClick r:id="rId2"/>
              </a:rPr>
              <a:t>bzewede@maministries.org</a:t>
            </a:r>
            <a:endParaRPr lang="en-US" sz="1800" dirty="0" smtClean="0">
              <a:latin typeface="Arial" charset="0"/>
            </a:endParaRPr>
          </a:p>
          <a:p>
            <a:pPr marL="0" indent="0" eaLnBrk="1" hangingPunct="1">
              <a:lnSpc>
                <a:spcPct val="80000"/>
              </a:lnSpc>
              <a:buNone/>
            </a:pPr>
            <a:endParaRPr lang="en-US" sz="1800" dirty="0" smtClean="0">
              <a:latin typeface="Arial" charset="0"/>
            </a:endParaRPr>
          </a:p>
          <a:p>
            <a:pPr marL="0" indent="0" eaLnBrk="1" hangingPunct="1">
              <a:lnSpc>
                <a:spcPct val="80000"/>
              </a:lnSpc>
              <a:buNone/>
            </a:pPr>
            <a:r>
              <a:rPr lang="en-US" sz="1800" dirty="0" smtClean="0">
                <a:latin typeface="Arial" charset="0"/>
              </a:rPr>
              <a:t> </a:t>
            </a:r>
            <a:endParaRPr lang="en-US" sz="1800" dirty="0">
              <a:latin typeface="Arial" charset="0"/>
            </a:endParaRPr>
          </a:p>
          <a:p>
            <a:pPr marL="0" indent="0" eaLnBrk="1" hangingPunct="1">
              <a:lnSpc>
                <a:spcPct val="80000"/>
              </a:lnSpc>
              <a:buNone/>
            </a:pPr>
            <a:endParaRPr lang="en-US" sz="1800" dirty="0">
              <a:latin typeface="Arial" charset="0"/>
            </a:endParaRPr>
          </a:p>
          <a:p>
            <a:pPr marL="0" indent="0" eaLnBrk="1" hangingPunct="1">
              <a:lnSpc>
                <a:spcPct val="80000"/>
              </a:lnSpc>
              <a:buNone/>
            </a:pPr>
            <a:r>
              <a:rPr lang="en-US" sz="1800" dirty="0" smtClean="0">
                <a:latin typeface="Arial" charset="0"/>
              </a:rPr>
              <a:t>Due date: Friday</a:t>
            </a:r>
            <a:endParaRPr lang="en-US" sz="1800" dirty="0">
              <a:latin typeface="Arial" charset="0"/>
            </a:endParaRPr>
          </a:p>
        </p:txBody>
      </p:sp>
      <p:sp>
        <p:nvSpPr>
          <p:cNvPr id="5" name="Title 5"/>
          <p:cNvSpPr txBox="1">
            <a:spLocks/>
          </p:cNvSpPr>
          <p:nvPr/>
        </p:nvSpPr>
        <p:spPr>
          <a:xfrm>
            <a:off x="577966" y="699146"/>
            <a:ext cx="6103558" cy="1056594"/>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Homework!</a:t>
            </a:r>
            <a:endParaRPr lang="en-US" i="1" dirty="0"/>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26</a:t>
            </a:fld>
            <a:endParaRPr lang="en-US"/>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86" y="2666999"/>
            <a:ext cx="6847114" cy="1569660"/>
          </a:xfrm>
          <a:prstGeom prst="rect">
            <a:avLst/>
          </a:prstGeom>
          <a:noFill/>
        </p:spPr>
        <p:txBody>
          <a:bodyPr wrap="square" rtlCol="0">
            <a:spAutoFit/>
          </a:bodyPr>
          <a:lstStyle/>
          <a:p>
            <a:pPr algn="ctr"/>
            <a:r>
              <a:rPr lang="en-US" sz="4800" dirty="0" smtClean="0">
                <a:latin typeface="Arial" panose="020B0604020202020204" pitchFamily="34" charset="0"/>
                <a:cs typeface="Arial" panose="020B0604020202020204" pitchFamily="34" charset="0"/>
              </a:rPr>
              <a:t>What is Personal Responsibility?</a:t>
            </a:r>
            <a:endParaRPr lang="en-US" sz="4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3</a:t>
            </a:fld>
            <a:endParaRPr lang="en-US"/>
          </a:p>
        </p:txBody>
      </p:sp>
    </p:spTree>
    <p:extLst>
      <p:ext uri="{BB962C8B-B14F-4D97-AF65-F5344CB8AC3E}">
        <p14:creationId xmlns:p14="http://schemas.microsoft.com/office/powerpoint/2010/main" val="366347305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628463" y="315686"/>
            <a:ext cx="5653149" cy="1466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eaLnBrk="1" hangingPunct="1"/>
            <a:r>
              <a:rPr lang="en-US" sz="3600" i="1" dirty="0" smtClean="0">
                <a:solidFill>
                  <a:srgbClr val="000000"/>
                </a:solidFill>
                <a:latin typeface="Arial" charset="0"/>
              </a:rPr>
              <a:t>Personal Responsibility…</a:t>
            </a:r>
            <a:endParaRPr lang="en-US" sz="3600" i="1" dirty="0">
              <a:solidFill>
                <a:srgbClr val="000000"/>
              </a:solidFill>
              <a:latin typeface="Arial" charset="0"/>
            </a:endParaRPr>
          </a:p>
        </p:txBody>
      </p:sp>
      <p:sp>
        <p:nvSpPr>
          <p:cNvPr id="7" name="TextBox 6"/>
          <p:cNvSpPr txBox="1"/>
          <p:nvPr/>
        </p:nvSpPr>
        <p:spPr>
          <a:xfrm>
            <a:off x="628462" y="1861457"/>
            <a:ext cx="7971251" cy="4001095"/>
          </a:xfrm>
          <a:prstGeom prst="rect">
            <a:avLst/>
          </a:prstGeom>
          <a:noFill/>
        </p:spPr>
        <p:txBody>
          <a:bodyPr wrap="square" rtlCol="0">
            <a:spAutoFit/>
          </a:bodyPr>
          <a:lstStyle/>
          <a:p>
            <a:r>
              <a:rPr lang="en-US" sz="1000" dirty="0"/>
              <a:t/>
            </a:r>
            <a:br>
              <a:rPr lang="en-US" sz="1000" dirty="0"/>
            </a:br>
            <a:r>
              <a:rPr lang="en-US" sz="1000" dirty="0"/>
              <a:t> </a:t>
            </a: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Remember always that you not only have the right to be an individual you have an obligation to be one.”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a:t>
            </a:r>
            <a:r>
              <a:rPr lang="en-US" sz="1400" dirty="0">
                <a:solidFill>
                  <a:srgbClr val="0070C0"/>
                </a:solidFill>
                <a:latin typeface="Arial" panose="020B0604020202020204" pitchFamily="34" charset="0"/>
                <a:cs typeface="Arial" panose="020B0604020202020204" pitchFamily="34" charset="0"/>
              </a:rPr>
              <a:t> </a:t>
            </a:r>
            <a:r>
              <a:rPr lang="en-US" sz="1400" i="1" dirty="0" smtClean="0">
                <a:latin typeface="Arial" panose="020B0604020202020204" pitchFamily="34" charset="0"/>
                <a:cs typeface="Arial" panose="020B0604020202020204" pitchFamily="34" charset="0"/>
              </a:rPr>
              <a:t>Eleanor Roosevelt</a:t>
            </a:r>
            <a:endParaRPr lang="en-US" sz="1400" i="1"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r>
              <a:rPr lang="en-US" sz="1400" dirty="0">
                <a:solidFill>
                  <a:srgbClr val="0070C0"/>
                </a:solidFill>
                <a:latin typeface="Arial" panose="020B0604020202020204" pitchFamily="34" charset="0"/>
                <a:cs typeface="Arial" panose="020B0604020202020204" pitchFamily="34" charset="0"/>
              </a:rPr>
              <a:t>“If you own your story you get to write the ending.” </a:t>
            </a:r>
            <a:br>
              <a:rPr lang="en-US" sz="1400" dirty="0">
                <a:solidFill>
                  <a:srgbClr val="0070C0"/>
                </a:solidFill>
                <a:latin typeface="Arial" panose="020B0604020202020204" pitchFamily="34" charset="0"/>
                <a:cs typeface="Arial" panose="020B0604020202020204" pitchFamily="34" charset="0"/>
              </a:rPr>
            </a:br>
            <a:r>
              <a:rPr lang="en-US" sz="1400" dirty="0">
                <a:solidFill>
                  <a:srgbClr val="0070C0"/>
                </a:solidFill>
                <a:latin typeface="Arial" panose="020B0604020202020204" pitchFamily="34" charset="0"/>
                <a:cs typeface="Arial" panose="020B0604020202020204" pitchFamily="34" charset="0"/>
              </a:rPr>
              <a:t>― </a:t>
            </a:r>
            <a:r>
              <a:rPr lang="en-US" sz="1400" i="1" dirty="0" err="1" smtClean="0">
                <a:solidFill>
                  <a:srgbClr val="0070C0"/>
                </a:solidFill>
                <a:latin typeface="Arial" panose="020B0604020202020204" pitchFamily="34" charset="0"/>
                <a:cs typeface="Arial" panose="020B0604020202020204" pitchFamily="34" charset="0"/>
              </a:rPr>
              <a:t>Brené</a:t>
            </a:r>
            <a:r>
              <a:rPr lang="en-US" sz="1400" i="1" dirty="0" smtClean="0">
                <a:solidFill>
                  <a:srgbClr val="0070C0"/>
                </a:solidFill>
                <a:latin typeface="Arial" panose="020B0604020202020204" pitchFamily="34" charset="0"/>
                <a:cs typeface="Arial" panose="020B0604020202020204" pitchFamily="34" charset="0"/>
              </a:rPr>
              <a:t> Brown, PhD, Research Professor, University of Houston Graduate School of Social Work</a:t>
            </a:r>
            <a:endParaRPr lang="en-US" sz="1400" dirty="0">
              <a:solidFill>
                <a:srgbClr val="0070C0"/>
              </a:solidFill>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“Taking personal accountability is a beautiful thing because it gives us complete control of our destinies.”</a:t>
            </a:r>
          </a:p>
          <a:p>
            <a:r>
              <a:rPr lang="en-US" sz="1400" dirty="0">
                <a:latin typeface="Arial" panose="020B0604020202020204" pitchFamily="34" charset="0"/>
                <a:cs typeface="Arial" panose="020B0604020202020204" pitchFamily="34" charset="0"/>
              </a:rPr>
              <a:t>―</a:t>
            </a:r>
            <a:r>
              <a:rPr lang="en-US" sz="1400" i="1" dirty="0">
                <a:latin typeface="Arial" panose="020B0604020202020204" pitchFamily="34" charset="0"/>
                <a:cs typeface="Arial" panose="020B0604020202020204" pitchFamily="34" charset="0"/>
              </a:rPr>
              <a:t> </a:t>
            </a:r>
            <a:r>
              <a:rPr lang="en-US" sz="1400" i="1" dirty="0" smtClean="0">
                <a:latin typeface="Arial" panose="020B0604020202020204" pitchFamily="34" charset="0"/>
                <a:cs typeface="Arial" panose="020B0604020202020204" pitchFamily="34" charset="0"/>
              </a:rPr>
              <a:t>Heather </a:t>
            </a:r>
            <a:r>
              <a:rPr lang="en-US" sz="1400" i="1" dirty="0" err="1" smtClean="0">
                <a:latin typeface="Arial" panose="020B0604020202020204" pitchFamily="34" charset="0"/>
                <a:cs typeface="Arial" panose="020B0604020202020204" pitchFamily="34" charset="0"/>
              </a:rPr>
              <a:t>Schuck</a:t>
            </a:r>
            <a:r>
              <a:rPr lang="en-US" sz="1400" i="1" dirty="0" smtClean="0">
                <a:latin typeface="Arial" panose="020B0604020202020204" pitchFamily="34" charset="0"/>
                <a:cs typeface="Arial" panose="020B0604020202020204" pitchFamily="34" charset="0"/>
              </a:rPr>
              <a:t>, Writer</a:t>
            </a:r>
            <a:endParaRPr lang="en-US" sz="1400" dirty="0">
              <a:latin typeface="Arial" panose="020B0604020202020204" pitchFamily="34" charset="0"/>
              <a:cs typeface="Arial" panose="020B0604020202020204" pitchFamily="34" charset="0"/>
            </a:endParaRPr>
          </a:p>
          <a:p>
            <a:r>
              <a:rPr lang="en-US" sz="1400" i="1"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r>
              <a:rPr lang="en-US" sz="1400" dirty="0">
                <a:solidFill>
                  <a:srgbClr val="0070C0"/>
                </a:solidFill>
                <a:latin typeface="Arial" panose="020B0604020202020204" pitchFamily="34" charset="0"/>
                <a:cs typeface="Arial" panose="020B0604020202020204" pitchFamily="34" charset="0"/>
              </a:rPr>
              <a:t>"Ninety-nine percent of all failures come from people who have a habit of making excuses."</a:t>
            </a:r>
          </a:p>
          <a:p>
            <a:r>
              <a:rPr lang="en-US" sz="1400" dirty="0">
                <a:solidFill>
                  <a:srgbClr val="0070C0"/>
                </a:solidFill>
                <a:latin typeface="Arial" panose="020B0604020202020204" pitchFamily="34" charset="0"/>
                <a:cs typeface="Arial" panose="020B0604020202020204" pitchFamily="34" charset="0"/>
              </a:rPr>
              <a:t>― </a:t>
            </a:r>
            <a:r>
              <a:rPr lang="en-US" sz="1400" i="1" dirty="0" smtClean="0">
                <a:solidFill>
                  <a:srgbClr val="0070C0"/>
                </a:solidFill>
                <a:latin typeface="Arial" panose="020B0604020202020204" pitchFamily="34" charset="0"/>
                <a:cs typeface="Arial" panose="020B0604020202020204" pitchFamily="34" charset="0"/>
              </a:rPr>
              <a:t>George </a:t>
            </a:r>
            <a:r>
              <a:rPr lang="en-US" sz="1400" i="1" dirty="0">
                <a:solidFill>
                  <a:srgbClr val="0070C0"/>
                </a:solidFill>
                <a:latin typeface="Arial" panose="020B0604020202020204" pitchFamily="34" charset="0"/>
                <a:cs typeface="Arial" panose="020B0604020202020204" pitchFamily="34" charset="0"/>
              </a:rPr>
              <a:t>Washington </a:t>
            </a:r>
            <a:r>
              <a:rPr lang="en-US" sz="1400" i="1" dirty="0" smtClean="0">
                <a:solidFill>
                  <a:srgbClr val="0070C0"/>
                </a:solidFill>
                <a:latin typeface="Arial" panose="020B0604020202020204" pitchFamily="34" charset="0"/>
                <a:cs typeface="Arial" panose="020B0604020202020204" pitchFamily="34" charset="0"/>
              </a:rPr>
              <a:t>Carver, Pioneer in Agricultural Research</a:t>
            </a:r>
            <a:endParaRPr lang="en-US" sz="1400" dirty="0">
              <a:solidFill>
                <a:srgbClr val="0070C0"/>
              </a:solidFill>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r>
              <a:rPr lang="en-US" sz="1400" i="1"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”Most </a:t>
            </a:r>
            <a:r>
              <a:rPr lang="en-US" sz="1400" dirty="0">
                <a:latin typeface="Arial" panose="020B0604020202020204" pitchFamily="34" charset="0"/>
                <a:cs typeface="Arial" panose="020B0604020202020204" pitchFamily="34" charset="0"/>
              </a:rPr>
              <a:t>of us can read the writing on the wall; we just assume it's addressed to someone else. </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a:t>
            </a:r>
            <a:r>
              <a:rPr lang="en-US" sz="1400" dirty="0">
                <a:solidFill>
                  <a:srgbClr val="0070C0"/>
                </a:solidFill>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Ivern</a:t>
            </a:r>
            <a:r>
              <a:rPr lang="en-US" sz="1400" i="1" dirty="0" smtClean="0">
                <a:latin typeface="Arial" panose="020B0604020202020204" pitchFamily="34" charset="0"/>
                <a:cs typeface="Arial" panose="020B0604020202020204" pitchFamily="34" charset="0"/>
              </a:rPr>
              <a:t> Ball, Poet, Writer</a:t>
            </a:r>
            <a:endParaRPr lang="en-US" sz="1400" dirty="0">
              <a:latin typeface="Arial" panose="020B0604020202020204" pitchFamily="34" charset="0"/>
              <a:cs typeface="Arial" panose="020B0604020202020204" pitchFamily="34" charset="0"/>
            </a:endParaRPr>
          </a:p>
          <a:p>
            <a:r>
              <a:rPr lang="en-US" sz="1000" dirty="0"/>
              <a:t> </a:t>
            </a:r>
          </a:p>
          <a:p>
            <a:endParaRPr lang="en-US" sz="1000" dirty="0"/>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4</a:t>
            </a:fld>
            <a:endParaRPr lang="en-US"/>
          </a:p>
        </p:txBody>
      </p:sp>
    </p:spTree>
    <p:extLst>
      <p:ext uri="{BB962C8B-B14F-4D97-AF65-F5344CB8AC3E}">
        <p14:creationId xmlns:p14="http://schemas.microsoft.com/office/powerpoint/2010/main" val="35974215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6268" y="497753"/>
            <a:ext cx="5424470" cy="1101476"/>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200" i="1" dirty="0" smtClean="0">
                <a:latin typeface="Arial" charset="0"/>
              </a:rPr>
              <a:t>More Quotes on Personal Responsibility…</a:t>
            </a:r>
            <a:endParaRPr lang="en-US" sz="3200" i="1" dirty="0">
              <a:latin typeface="Arial" charset="0"/>
            </a:endParaRPr>
          </a:p>
        </p:txBody>
      </p:sp>
      <p:sp>
        <p:nvSpPr>
          <p:cNvPr id="3" name="Text Box 8"/>
          <p:cNvSpPr txBox="1">
            <a:spLocks noChangeArrowheads="1"/>
          </p:cNvSpPr>
          <p:nvPr/>
        </p:nvSpPr>
        <p:spPr bwMode="auto">
          <a:xfrm>
            <a:off x="851332" y="1994218"/>
            <a:ext cx="7138782"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400" dirty="0">
                <a:solidFill>
                  <a:srgbClr val="0070C0"/>
                </a:solidFill>
              </a:rPr>
              <a:t>“When you blame others, you give up your power to change. ”</a:t>
            </a:r>
          </a:p>
          <a:p>
            <a:r>
              <a:rPr lang="en-US" sz="1400" dirty="0">
                <a:solidFill>
                  <a:srgbClr val="0070C0"/>
                </a:solidFill>
                <a:latin typeface="Arial" panose="020B0604020202020204" pitchFamily="34" charset="0"/>
                <a:cs typeface="Arial" panose="020B0604020202020204" pitchFamily="34" charset="0"/>
              </a:rPr>
              <a:t>― </a:t>
            </a:r>
            <a:r>
              <a:rPr lang="en-US" sz="1400" i="1" dirty="0" smtClean="0">
                <a:solidFill>
                  <a:srgbClr val="0070C0"/>
                </a:solidFill>
              </a:rPr>
              <a:t>Author </a:t>
            </a:r>
            <a:r>
              <a:rPr lang="en-US" sz="1400" i="1" dirty="0">
                <a:solidFill>
                  <a:srgbClr val="0070C0"/>
                </a:solidFill>
              </a:rPr>
              <a:t>Unknown</a:t>
            </a:r>
          </a:p>
          <a:p>
            <a:endParaRPr lang="en-US" sz="1400" i="1" dirty="0" smtClean="0"/>
          </a:p>
          <a:p>
            <a:endParaRPr lang="en-US" sz="1400" i="1" dirty="0"/>
          </a:p>
          <a:p>
            <a:r>
              <a:rPr lang="en-US" sz="1400" dirty="0"/>
              <a:t>“…the final forming of a person's character lies in their own hands.” </a:t>
            </a:r>
            <a:br>
              <a:rPr lang="en-US" sz="1400" dirty="0"/>
            </a:br>
            <a:r>
              <a:rPr lang="en-US" sz="1400" dirty="0"/>
              <a:t>― </a:t>
            </a:r>
            <a:r>
              <a:rPr lang="en-US" sz="1400" i="1" dirty="0"/>
              <a:t>Anne Frank</a:t>
            </a:r>
            <a:endParaRPr lang="en-US" sz="1400" dirty="0"/>
          </a:p>
          <a:p>
            <a:r>
              <a:rPr lang="en-US" sz="1400" dirty="0"/>
              <a:t>  </a:t>
            </a:r>
            <a:endParaRPr lang="en-US" sz="1400" dirty="0" smtClean="0"/>
          </a:p>
          <a:p>
            <a:endParaRPr lang="en-US" sz="1400" dirty="0"/>
          </a:p>
          <a:p>
            <a:r>
              <a:rPr lang="en-US" sz="1400" dirty="0">
                <a:solidFill>
                  <a:srgbClr val="0070C0"/>
                </a:solidFill>
              </a:rPr>
              <a:t>“This is your life. You are responsible for it. You will not live forever. Don't wait.” </a:t>
            </a:r>
            <a:br>
              <a:rPr lang="en-US" sz="1400" dirty="0">
                <a:solidFill>
                  <a:srgbClr val="0070C0"/>
                </a:solidFill>
              </a:rPr>
            </a:br>
            <a:r>
              <a:rPr lang="en-US" sz="1400" dirty="0">
                <a:solidFill>
                  <a:srgbClr val="0070C0"/>
                </a:solidFill>
              </a:rPr>
              <a:t>― </a:t>
            </a:r>
            <a:r>
              <a:rPr lang="en-US" sz="1400" i="1" dirty="0">
                <a:solidFill>
                  <a:srgbClr val="0070C0"/>
                </a:solidFill>
              </a:rPr>
              <a:t>Natalie </a:t>
            </a:r>
            <a:r>
              <a:rPr lang="en-US" sz="1400" i="1" dirty="0" smtClean="0">
                <a:solidFill>
                  <a:srgbClr val="0070C0"/>
                </a:solidFill>
              </a:rPr>
              <a:t>Goldberg, Writer</a:t>
            </a:r>
            <a:endParaRPr lang="en-US" sz="1400" dirty="0">
              <a:solidFill>
                <a:srgbClr val="0070C0"/>
              </a:solidFill>
            </a:endParaRPr>
          </a:p>
          <a:p>
            <a:r>
              <a:rPr lang="en-US" sz="1400" dirty="0"/>
              <a:t> </a:t>
            </a:r>
            <a:endParaRPr lang="en-US" sz="1400" dirty="0" smtClean="0"/>
          </a:p>
          <a:p>
            <a:endParaRPr lang="en-US" sz="1400" dirty="0"/>
          </a:p>
          <a:p>
            <a:r>
              <a:rPr lang="en-US" sz="1400" dirty="0"/>
              <a:t>“The power behind taking responsibility for your actions lies in putting an end to negative thought patterns. You no longer dwell on what went wrong or focus on whom you are going to blame. You don't waste time building roadblocks to your success. Instead, you are set free and can now focus on succeeding.”</a:t>
            </a:r>
          </a:p>
          <a:p>
            <a:r>
              <a:rPr lang="en-US" sz="1400" dirty="0"/>
              <a:t>―</a:t>
            </a:r>
            <a:r>
              <a:rPr lang="en-US" sz="1400" i="1" dirty="0"/>
              <a:t> </a:t>
            </a:r>
            <a:r>
              <a:rPr lang="en-US" sz="1400" i="1" dirty="0" err="1"/>
              <a:t>Lorii</a:t>
            </a:r>
            <a:r>
              <a:rPr lang="en-US" sz="1400" i="1" dirty="0"/>
              <a:t> </a:t>
            </a:r>
            <a:r>
              <a:rPr lang="en-US" sz="1400" i="1" dirty="0" smtClean="0"/>
              <a:t>Meyers, Writer and Entrepreneur</a:t>
            </a:r>
            <a:endParaRPr lang="en-US" sz="1400" dirty="0"/>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5</a:t>
            </a:fld>
            <a:endParaRPr lang="en-US"/>
          </a:p>
        </p:txBody>
      </p:sp>
    </p:spTree>
    <p:extLst>
      <p:ext uri="{BB962C8B-B14F-4D97-AF65-F5344CB8AC3E}">
        <p14:creationId xmlns:p14="http://schemas.microsoft.com/office/powerpoint/2010/main" val="137577048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8851" y="691646"/>
            <a:ext cx="4764172" cy="99259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How did you get here?</a:t>
            </a:r>
            <a:endParaRPr lang="en-US" sz="3600" i="1" dirty="0">
              <a:latin typeface="Arial" charset="0"/>
            </a:endParaRPr>
          </a:p>
        </p:txBody>
      </p:sp>
      <p:sp>
        <p:nvSpPr>
          <p:cNvPr id="5" name="TextBox 4"/>
          <p:cNvSpPr txBox="1"/>
          <p:nvPr/>
        </p:nvSpPr>
        <p:spPr>
          <a:xfrm>
            <a:off x="795418" y="2153652"/>
            <a:ext cx="7336209"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Laid off?</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Fired?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Something happened and you quit without thinking?</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Changing careers? Why? Why now?</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You were happily retired (or stay-at-home parent) and you need to work?</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6</a:t>
            </a:fld>
            <a:endParaRPr lang="en-US"/>
          </a:p>
        </p:txBody>
      </p:sp>
    </p:spTree>
    <p:extLst>
      <p:ext uri="{BB962C8B-B14F-4D97-AF65-F5344CB8AC3E}">
        <p14:creationId xmlns:p14="http://schemas.microsoft.com/office/powerpoint/2010/main" val="213206142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8851" y="691646"/>
            <a:ext cx="4764172" cy="99259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How are you feeling?</a:t>
            </a:r>
            <a:endParaRPr lang="en-US" sz="3600" i="1" dirty="0">
              <a:latin typeface="Arial" charset="0"/>
            </a:endParaRPr>
          </a:p>
        </p:txBody>
      </p:sp>
      <p:sp>
        <p:nvSpPr>
          <p:cNvPr id="5" name="TextBox 4"/>
          <p:cNvSpPr txBox="1"/>
          <p:nvPr/>
        </p:nvSpPr>
        <p:spPr>
          <a:xfrm>
            <a:off x="795418" y="2153652"/>
            <a:ext cx="7336209"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Ready to get going!</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Excited!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Intimidated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Frustrated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Dejected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Sad</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Angry</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7</a:t>
            </a:fld>
            <a:endParaRPr lang="en-US"/>
          </a:p>
        </p:txBody>
      </p:sp>
    </p:spTree>
    <p:extLst>
      <p:ext uri="{BB962C8B-B14F-4D97-AF65-F5344CB8AC3E}">
        <p14:creationId xmlns:p14="http://schemas.microsoft.com/office/powerpoint/2010/main" val="71029961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8851" y="691646"/>
            <a:ext cx="4764172" cy="99259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What do you want to learn?</a:t>
            </a:r>
            <a:endParaRPr lang="en-US" sz="3600" i="1" dirty="0">
              <a:latin typeface="Arial" charset="0"/>
            </a:endParaRPr>
          </a:p>
        </p:txBody>
      </p:sp>
      <p:sp>
        <p:nvSpPr>
          <p:cNvPr id="5" name="TextBox 4"/>
          <p:cNvSpPr txBox="1"/>
          <p:nvPr/>
        </p:nvSpPr>
        <p:spPr>
          <a:xfrm>
            <a:off x="795418" y="2153652"/>
            <a:ext cx="7336209"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Resume?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How to search for a great job?</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How to start over?</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How to set the past aside?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To learn from past experiences?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How to be a GREAT employee?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8</a:t>
            </a:fld>
            <a:endParaRPr lang="en-US"/>
          </a:p>
        </p:txBody>
      </p:sp>
    </p:spTree>
    <p:extLst>
      <p:ext uri="{BB962C8B-B14F-4D97-AF65-F5344CB8AC3E}">
        <p14:creationId xmlns:p14="http://schemas.microsoft.com/office/powerpoint/2010/main" val="114869517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95420" y="691646"/>
            <a:ext cx="4764172" cy="99259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Don</a:t>
            </a:r>
            <a:r>
              <a:rPr lang="ja-JP" altLang="en-US" sz="3600" i="1" dirty="0" smtClean="0">
                <a:latin typeface="Arial" charset="0"/>
              </a:rPr>
              <a:t>’</a:t>
            </a:r>
            <a:r>
              <a:rPr lang="en-US" sz="3600" i="1" dirty="0" smtClean="0">
                <a:latin typeface="Arial" charset="0"/>
              </a:rPr>
              <a:t>t Be a Victim!</a:t>
            </a:r>
            <a:endParaRPr lang="en-US" sz="3600" i="1" dirty="0">
              <a:latin typeface="Arial" charset="0"/>
            </a:endParaRPr>
          </a:p>
        </p:txBody>
      </p:sp>
      <p:sp>
        <p:nvSpPr>
          <p:cNvPr id="5" name="TextBox 4"/>
          <p:cNvSpPr txBox="1"/>
          <p:nvPr/>
        </p:nvSpPr>
        <p:spPr>
          <a:xfrm>
            <a:off x="795418" y="2153652"/>
            <a:ext cx="7336209"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We learn from every experience – good or bad – but we have choices on how we react and move forward.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“Take the High Road”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Struggle = Strength!</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Your employer can provide empowering experiences, but only you can empower yourself.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9</a:t>
            </a:fld>
            <a:endParaRPr lang="en-US"/>
          </a:p>
        </p:txBody>
      </p:sp>
      <p:sp>
        <p:nvSpPr>
          <p:cNvPr id="4" name="TextBox 3"/>
          <p:cNvSpPr txBox="1"/>
          <p:nvPr/>
        </p:nvSpPr>
        <p:spPr>
          <a:xfrm>
            <a:off x="795418" y="5522494"/>
            <a:ext cx="3236494" cy="400110"/>
          </a:xfrm>
          <a:prstGeom prst="rect">
            <a:avLst/>
          </a:prstGeom>
          <a:noFill/>
        </p:spPr>
        <p:txBody>
          <a:bodyPr wrap="square" rtlCol="0">
            <a:spAutoFit/>
          </a:bodyPr>
          <a:lstStyle/>
          <a:p>
            <a:r>
              <a:rPr lang="en-US" sz="2000" i="1" dirty="0" smtClean="0"/>
              <a:t>Activity…</a:t>
            </a:r>
            <a:endParaRPr lang="en-US" sz="2000" i="1" dirty="0"/>
          </a:p>
        </p:txBody>
      </p:sp>
    </p:spTree>
    <p:extLst>
      <p:ext uri="{BB962C8B-B14F-4D97-AF65-F5344CB8AC3E}">
        <p14:creationId xmlns:p14="http://schemas.microsoft.com/office/powerpoint/2010/main" val="40465416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6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6background.pot</Template>
  <TotalTime>1252</TotalTime>
  <Words>1834</Words>
  <Application>Microsoft Office PowerPoint</Application>
  <PresentationFormat>On-screen Show (4:3)</PresentationFormat>
  <Paragraphs>303</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6background</vt:lpstr>
      <vt:lpstr>Employment Certification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6 Background mam</dc:subject>
  <dc:creator>Sonia Santos</dc:creator>
  <cp:lastModifiedBy>Matthew Cox</cp:lastModifiedBy>
  <cp:revision>80</cp:revision>
  <cp:lastPrinted>2014-08-04T14:33:39Z</cp:lastPrinted>
  <dcterms:created xsi:type="dcterms:W3CDTF">2013-12-15T18:21:52Z</dcterms:created>
  <dcterms:modified xsi:type="dcterms:W3CDTF">2015-07-07T12:29:58Z</dcterms:modified>
</cp:coreProperties>
</file>